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07" r:id="rId2"/>
    <p:sldId id="309" r:id="rId3"/>
    <p:sldId id="335" r:id="rId4"/>
    <p:sldId id="363" r:id="rId5"/>
    <p:sldId id="349" r:id="rId6"/>
    <p:sldId id="364" r:id="rId7"/>
    <p:sldId id="368" r:id="rId8"/>
    <p:sldId id="334" r:id="rId9"/>
    <p:sldId id="348" r:id="rId10"/>
    <p:sldId id="336" r:id="rId11"/>
    <p:sldId id="350" r:id="rId12"/>
    <p:sldId id="354" r:id="rId13"/>
    <p:sldId id="341" r:id="rId14"/>
    <p:sldId id="339" r:id="rId15"/>
    <p:sldId id="369" r:id="rId16"/>
    <p:sldId id="355" r:id="rId17"/>
    <p:sldId id="356" r:id="rId18"/>
    <p:sldId id="344" r:id="rId19"/>
    <p:sldId id="342" r:id="rId20"/>
    <p:sldId id="370" r:id="rId21"/>
    <p:sldId id="343" r:id="rId22"/>
    <p:sldId id="316" r:id="rId23"/>
    <p:sldId id="332" r:id="rId24"/>
    <p:sldId id="358" r:id="rId25"/>
    <p:sldId id="359" r:id="rId26"/>
    <p:sldId id="360" r:id="rId27"/>
    <p:sldId id="361" r:id="rId28"/>
    <p:sldId id="362" r:id="rId29"/>
    <p:sldId id="367" r:id="rId30"/>
  </p:sldIdLst>
  <p:sldSz cx="12188825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1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>
      <p:cViewPr varScale="1">
        <p:scale>
          <a:sx n="72" d="100"/>
          <a:sy n="72" d="100"/>
        </p:scale>
        <p:origin x="660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61"/>
        <p:guide pos="2141"/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7" tIns="46239" rIns="92477" bIns="4623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7" tIns="46239" rIns="92477" bIns="46239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77" tIns="46239" rIns="92477" bIns="4623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77" tIns="46239" rIns="92477" bIns="46239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7" tIns="46239" rIns="92477" bIns="4623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7" tIns="46239" rIns="92477" bIns="46239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3738"/>
            <a:ext cx="61531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7" tIns="46239" rIns="92477" bIns="4623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7" tIns="46239" rIns="92477" bIns="4623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77" tIns="46239" rIns="92477" bIns="4623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77" tIns="46239" rIns="92477" bIns="46239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love for this presentation to be interactive. If you have questions you can feel free to ask or save them until the end. I am happy to interact with all of you and encourage dialogue amongst the group. Plus this is the after lunch presentation so I get people are feeling a bit sleepy. Conferences are hard work!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5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1/3/2020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Mentorship in the Academy: Supporting Faculty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Dana Holcomb, LMSW, DSW Candidate</a:t>
            </a:r>
          </a:p>
          <a:p>
            <a:pPr algn="ctr"/>
            <a:r>
              <a:rPr lang="en-US" dirty="0"/>
              <a:t>Ferris State University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0D18-0C61-4DBA-BFCF-AAD3350A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Formal Mentorship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F985-0EF6-443E-BEB6-A2F8376B6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Sense of community and acceptance; orients faculty </a:t>
            </a:r>
            <a:r>
              <a:rPr lang="en-US" sz="1600" dirty="0"/>
              <a:t>(Brady &amp; Spencer, 2018).</a:t>
            </a:r>
          </a:p>
          <a:p>
            <a:r>
              <a:rPr lang="en-US" dirty="0"/>
              <a:t>Increase level of collegiality and commitment </a:t>
            </a:r>
            <a:r>
              <a:rPr lang="en-US" sz="1600" dirty="0"/>
              <a:t>(Jackson, Latimer, &amp; Stoiko, 2017; Schmidt &amp; Faber, 2016).</a:t>
            </a:r>
          </a:p>
          <a:p>
            <a:r>
              <a:rPr lang="en-US" dirty="0"/>
              <a:t>More successful in achieving tenure and obtaining promotion</a:t>
            </a:r>
            <a:r>
              <a:rPr lang="en-US" sz="1600" dirty="0"/>
              <a:t> (Jackson, Latimer, &amp; Stoiko, 2017; Schmidt &amp; Faber, 2016).</a:t>
            </a:r>
            <a:endParaRPr lang="en-US" dirty="0"/>
          </a:p>
          <a:p>
            <a:r>
              <a:rPr lang="en-US" dirty="0"/>
              <a:t>Decreases “imposter syndrome” and increases confidence in course development </a:t>
            </a:r>
            <a:r>
              <a:rPr lang="en-US" sz="1600" dirty="0"/>
              <a:t>(Brady &amp; Spencer, 2018; Schmidt &amp; Faber, 2016; Wilson, Pereira, &amp; Valentine, 2002).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5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AD643-7853-4133-BC14-E6FA68D5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Formal Mentorship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DE12-EB62-4399-A5F6-C4795A36F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Helps to navigate university dynamics </a:t>
            </a:r>
            <a:r>
              <a:rPr lang="en-US" sz="1600" dirty="0"/>
              <a:t>(Brady &amp; Spencer, 2018; Schmidt &amp; Faber, 2016).</a:t>
            </a:r>
            <a:endParaRPr lang="en-US" dirty="0"/>
          </a:p>
          <a:p>
            <a:r>
              <a:rPr lang="en-US" dirty="0"/>
              <a:t>Decreases anxiety and isolation, builds connections and leads to opportunities for future collaborative efforts</a:t>
            </a:r>
            <a:r>
              <a:rPr lang="en-US" sz="1600" dirty="0"/>
              <a:t> (Smith, Calderwood, Storms, Lopez, &amp; Colwell, 2016).</a:t>
            </a:r>
            <a:endParaRPr lang="en-US" dirty="0"/>
          </a:p>
          <a:p>
            <a:r>
              <a:rPr lang="en-US" dirty="0"/>
              <a:t>Achieving a work-life balance, psychological support </a:t>
            </a:r>
            <a:r>
              <a:rPr lang="en-US" sz="1600" dirty="0"/>
              <a:t>(Schmidt &amp; Faber, 2016).</a:t>
            </a:r>
          </a:p>
          <a:p>
            <a:r>
              <a:rPr lang="en-US" dirty="0"/>
              <a:t>Clearer direction for scholarly endeavors and increase in confidence to conduct research </a:t>
            </a:r>
            <a:r>
              <a:rPr lang="en-US" sz="1600" dirty="0"/>
              <a:t>(Schmidt &amp; Faber, 2016; Webber &amp; Rogers, 2018).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5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326BC-2141-42A9-8A7E-B248D8B39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to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346F4-CCB5-4EBA-845C-7FB0FC267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research productivity (on average double publications per year than average) </a:t>
            </a:r>
            <a:r>
              <a:rPr lang="en-US" sz="1600" dirty="0"/>
              <a:t>(Allen, Huggins-Hoyt, Holosko, &amp; Briggs, 2018; Muschallik &amp; Pull, 2016).</a:t>
            </a:r>
          </a:p>
          <a:p>
            <a:r>
              <a:rPr lang="en-US" dirty="0"/>
              <a:t>Faculty cite formal mentorship leads to increased teaching effectiveness and academic output </a:t>
            </a:r>
            <a:r>
              <a:rPr lang="en-US" sz="1600" dirty="0"/>
              <a:t>(Miller, Mamiseishvili, &amp; Lee 2016).</a:t>
            </a:r>
          </a:p>
        </p:txBody>
      </p:sp>
    </p:spTree>
    <p:extLst>
      <p:ext uri="{BB962C8B-B14F-4D97-AF65-F5344CB8AC3E}">
        <p14:creationId xmlns:p14="http://schemas.microsoft.com/office/powerpoint/2010/main" val="354597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0BDD-9FAC-46F8-A285-CBF801D7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to 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A7EC-5432-4AB9-882B-4584C9D4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Higher faculty retention and recruitment rates </a:t>
            </a:r>
            <a:r>
              <a:rPr lang="en-US" sz="1600" dirty="0"/>
              <a:t>(Miller, Mamiseishvili, &amp; Lee, 2016; Sheridan, Murdoch, &amp; Harder, 2015).</a:t>
            </a:r>
            <a:endParaRPr lang="en-US" dirty="0"/>
          </a:p>
          <a:p>
            <a:r>
              <a:rPr lang="en-US" dirty="0"/>
              <a:t>Increased diversity amongst faculty </a:t>
            </a:r>
            <a:r>
              <a:rPr lang="en-US" sz="1600" dirty="0"/>
              <a:t>(Sheridan, Murdoch, &amp; Harder, 2015).</a:t>
            </a:r>
          </a:p>
          <a:p>
            <a:r>
              <a:rPr lang="en-US" dirty="0"/>
              <a:t>One study noted an increase in program rankings when formal mentorship was present and equated this to attracting a more diverse and quality student body </a:t>
            </a:r>
            <a:r>
              <a:rPr lang="en-US" sz="1600" dirty="0"/>
              <a:t>(Miller, et. al., 2016).</a:t>
            </a:r>
          </a:p>
          <a:p>
            <a:r>
              <a:rPr lang="en-US" dirty="0"/>
              <a:t>Overall institutional climate, work environment, and scholarship productivity is noted to be higher when mentoring is present </a:t>
            </a:r>
            <a:r>
              <a:rPr lang="en-US" sz="1600" dirty="0"/>
              <a:t>(Schmidt &amp; Faber, 2016).</a:t>
            </a:r>
          </a:p>
          <a:p>
            <a:r>
              <a:rPr lang="en-US" dirty="0"/>
              <a:t>Mentoring tied to improved conditions and overall student learning </a:t>
            </a:r>
            <a:r>
              <a:rPr lang="en-US" sz="1600" dirty="0"/>
              <a:t>(Ryan, Healy, &amp; Sullivan, 2016).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8B086-BD68-481B-B610-0C2137777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of Formal Mentorship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19436-75A7-46ED-BAFE-EBF79B3B0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Mentor perspective – find personal satisfaction mentoring other faculty </a:t>
            </a:r>
            <a:r>
              <a:rPr lang="en-US" sz="1600" dirty="0"/>
              <a:t>(Schmidt &amp; Faber, 2016; Webber &amp; Rogers, 2018).</a:t>
            </a:r>
          </a:p>
          <a:p>
            <a:r>
              <a:rPr lang="en-US" dirty="0"/>
              <a:t>Despite positive endorsement mentors indicated:</a:t>
            </a:r>
          </a:p>
          <a:p>
            <a:pPr lvl="1"/>
            <a:r>
              <a:rPr lang="en-US" sz="2400" dirty="0"/>
              <a:t>Mentoring curriculum would be helpful </a:t>
            </a:r>
            <a:r>
              <a:rPr lang="en-US" sz="1600" dirty="0"/>
              <a:t>(Lewis, Matrina, McDermott, Chaudron, Trief, LaGuardia, et. al, 2017).</a:t>
            </a:r>
            <a:endParaRPr lang="en-US" sz="2400" dirty="0"/>
          </a:p>
          <a:p>
            <a:pPr lvl="1"/>
            <a:r>
              <a:rPr lang="en-US" sz="2400" dirty="0"/>
              <a:t>Needs to be institutional priority (workload reduction, release time, compensation) </a:t>
            </a:r>
            <a:r>
              <a:rPr lang="en-US" sz="1600" dirty="0"/>
              <a:t>(Brady &amp; Spencer, 2018; Schmidt &amp; Faber, 2016).</a:t>
            </a:r>
            <a:endParaRPr lang="en-US" sz="2400" dirty="0"/>
          </a:p>
          <a:p>
            <a:pPr lvl="1"/>
            <a:r>
              <a:rPr lang="en-US" sz="2400" dirty="0"/>
              <a:t>Weight service is given in promotion/tenure vs. research is not equitable. </a:t>
            </a:r>
            <a:r>
              <a:rPr lang="en-US" sz="1600" dirty="0"/>
              <a:t>(Brady &amp; Spencer, 2018; Schmidt &amp; Faber, 2016).</a:t>
            </a:r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6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9A74-1E8C-4E27-BABB-15FC5C9F8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a New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9984C-18FE-483D-B18B-DA2FD0876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Intentional formal mentorship based on Relational Cultural Theory (RCT). </a:t>
            </a:r>
          </a:p>
          <a:p>
            <a:r>
              <a:rPr lang="en-US" dirty="0"/>
              <a:t>Dr. Jean Baker Miller, 1976.</a:t>
            </a:r>
          </a:p>
          <a:p>
            <a:r>
              <a:rPr lang="en-US" dirty="0"/>
              <a:t>Questioned the premise of individualistic society that values autonomy and self-sufficiency. </a:t>
            </a:r>
            <a:r>
              <a:rPr lang="en-US" sz="1600" dirty="0"/>
              <a:t>(Duffy &amp; Trepal, 2016).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9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604C-AE14-47AA-988A-FB02DC3C7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Relational Cultural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A6B54-6FD0-48E8-8DD9-1F5B38A99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Personal and professional growth occurs in the context of dynamic relationships that are mutual and reciprocal </a:t>
            </a:r>
            <a:r>
              <a:rPr lang="en-US" sz="1700" dirty="0"/>
              <a:t>(Beyene, Anglin, Sanchez, &amp; Ballou; Duffy &amp; Trepal, 2016).</a:t>
            </a:r>
          </a:p>
          <a:p>
            <a:r>
              <a:rPr lang="en-US" dirty="0"/>
              <a:t>Five essential components to growth-fostering relationship: </a:t>
            </a:r>
            <a:r>
              <a:rPr lang="en-US" sz="1600" dirty="0"/>
              <a:t>(Jordan &amp; Hartling, 2008)</a:t>
            </a:r>
            <a:endParaRPr lang="en-US" dirty="0"/>
          </a:p>
          <a:p>
            <a:r>
              <a:rPr lang="en-US" dirty="0"/>
              <a:t>1 – Energy is exchanged.</a:t>
            </a:r>
          </a:p>
          <a:p>
            <a:r>
              <a:rPr lang="en-US" dirty="0"/>
              <a:t>2 – Is empowering and increases a person’s competence and ability to act.</a:t>
            </a:r>
          </a:p>
          <a:p>
            <a:r>
              <a:rPr lang="en-US" dirty="0"/>
              <a:t>3 – Increases a person’s sense of worth.</a:t>
            </a:r>
          </a:p>
          <a:p>
            <a:r>
              <a:rPr lang="en-US" dirty="0"/>
              <a:t>4 – Increases person’s sense of clarity.</a:t>
            </a:r>
          </a:p>
          <a:p>
            <a:r>
              <a:rPr lang="en-US" dirty="0"/>
              <a:t>5 – Allows the person to explore the relationship (based on mutual empathy, emotional responsiveness, and connection).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37BA-2D6B-4525-8210-C8CD17282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Relational Cultural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8E3C5-CBEC-471C-8E41-0E9A6A7D4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Pro-social justice orientation.</a:t>
            </a:r>
          </a:p>
          <a:p>
            <a:r>
              <a:rPr lang="en-US" dirty="0"/>
              <a:t>Framework is applicable to all but particularly important for women, underrepresented minorities, part-time and non-tenure track faculty.</a:t>
            </a:r>
          </a:p>
          <a:p>
            <a:r>
              <a:rPr lang="en-US" dirty="0"/>
              <a:t>Theoretical framework based on inclusion </a:t>
            </a:r>
            <a:r>
              <a:rPr lang="en-US" sz="1600" dirty="0"/>
              <a:t>(Alvarez &amp; Lazzari, 2016).</a:t>
            </a:r>
            <a:endParaRPr lang="en-US" dirty="0"/>
          </a:p>
          <a:p>
            <a:r>
              <a:rPr lang="en-US" dirty="0"/>
              <a:t>Acknowledges the inherent hierarchy within higher education and strives to address power differentials by leveling the playing field </a:t>
            </a:r>
            <a:r>
              <a:rPr lang="en-US" sz="1600" dirty="0"/>
              <a:t>(Alvarez &amp; Lazzari, 2016).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44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08B56-01CE-4A47-A199-E0275FD0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a Climate for Inclusion…Mentoring as a Necessity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61CE6-1FB1-4A3B-9EE1-4293CD671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RCT is a viable framework to construct a formal mentorship program.</a:t>
            </a:r>
          </a:p>
          <a:p>
            <a:r>
              <a:rPr lang="en-US" dirty="0"/>
              <a:t>In order to create this inclusive climate it is imperative that institutions and departments are committed to an intentional mentorship philosophy where:</a:t>
            </a:r>
          </a:p>
          <a:p>
            <a:pPr lvl="1"/>
            <a:r>
              <a:rPr lang="en-US" sz="2400" dirty="0"/>
              <a:t>Faculty are valued.</a:t>
            </a:r>
          </a:p>
          <a:p>
            <a:pPr lvl="1"/>
            <a:r>
              <a:rPr lang="en-US" sz="2400" dirty="0"/>
              <a:t>Benefits for mentors and mentees are considered.</a:t>
            </a:r>
          </a:p>
          <a:p>
            <a:pPr lvl="1"/>
            <a:r>
              <a:rPr lang="en-US" sz="2400" dirty="0"/>
              <a:t>Mentors have some form of release – not just adding one more thing.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7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4122-70B3-4F26-BE58-77B1C822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Strategies for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96D84-B7CB-46AF-BAB6-916B8711D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Institutions must be committed to facilitating mentoring opportunities </a:t>
            </a:r>
            <a:r>
              <a:rPr lang="en-US" sz="1600" dirty="0"/>
              <a:t>(Sheridan, Murdoch, &amp; Harder, 2015).</a:t>
            </a:r>
          </a:p>
          <a:p>
            <a:r>
              <a:rPr lang="en-US" dirty="0"/>
              <a:t>Institutions should recognize this is a process that requires an investment in time and energy.</a:t>
            </a:r>
          </a:p>
          <a:p>
            <a:r>
              <a:rPr lang="en-US" dirty="0"/>
              <a:t>Build support mechanisms to ensure success </a:t>
            </a:r>
            <a:r>
              <a:rPr lang="en-US" sz="1600" dirty="0"/>
              <a:t>(Sheridan, Murdoch, &amp; Harder, 2015)</a:t>
            </a:r>
            <a:r>
              <a:rPr lang="en-US" dirty="0"/>
              <a:t>.</a:t>
            </a:r>
          </a:p>
          <a:p>
            <a:r>
              <a:rPr lang="en-US" dirty="0"/>
              <a:t>Need infrastructure to support mentoring </a:t>
            </a:r>
            <a:r>
              <a:rPr lang="en-US" sz="1600" dirty="0"/>
              <a:t>(Sheridan, Murdoch, &amp; Harder, 2015)</a:t>
            </a:r>
            <a:r>
              <a:rPr lang="en-US" dirty="0"/>
              <a:t>.</a:t>
            </a:r>
          </a:p>
          <a:p>
            <a:r>
              <a:rPr lang="en-US" dirty="0"/>
              <a:t>Imperative that the purpose of mentoring is to build relationships – should align with institutional goals and values </a:t>
            </a:r>
            <a:r>
              <a:rPr lang="en-US" sz="1600" dirty="0"/>
              <a:t>(Sheridan, Murdoch, &amp; Harder, 2015)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402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 will have a greater understanding of the benefits of formal mentorship.</a:t>
            </a:r>
          </a:p>
          <a:p>
            <a:r>
              <a:rPr lang="en-US" dirty="0"/>
              <a:t>Understand the benefits to utilizing Relational Cultural Theory within the context of higher education.</a:t>
            </a:r>
          </a:p>
          <a:p>
            <a:r>
              <a:rPr lang="en-US" dirty="0"/>
              <a:t>Identify strategies to implement, or sustain, formal mentorship practices within their respective university.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971FC-C0A4-4605-A32F-D9E7E63E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Conceptual Framework for Social Work Departments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AC2ED-186B-4F3B-B965-0269CE590787}"/>
              </a:ext>
            </a:extLst>
          </p:cNvPr>
          <p:cNvSpPr/>
          <p:nvPr/>
        </p:nvSpPr>
        <p:spPr>
          <a:xfrm>
            <a:off x="5777420" y="2133600"/>
            <a:ext cx="2402883" cy="3489959"/>
          </a:xfrm>
          <a:prstGeom prst="rect">
            <a:avLst/>
          </a:prstGeom>
          <a:solidFill>
            <a:schemeClr val="accent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NASW Code of Ethics Six Core Values: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Service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Social justice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Dignity &amp; worth of individual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Importance of human relationships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Integrity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Competence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48852-4F31-4EBB-8882-EFE9CE070C34}"/>
              </a:ext>
            </a:extLst>
          </p:cNvPr>
          <p:cNvSpPr/>
          <p:nvPr/>
        </p:nvSpPr>
        <p:spPr>
          <a:xfrm>
            <a:off x="2086293" y="2667000"/>
            <a:ext cx="2712719" cy="2895600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RCT Principles: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Connection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Empowerment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Responsive Environment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Rebalance power differentials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75348B7-E3B0-497E-98DC-EDE471153665}"/>
              </a:ext>
            </a:extLst>
          </p:cNvPr>
          <p:cNvSpPr/>
          <p:nvPr/>
        </p:nvSpPr>
        <p:spPr>
          <a:xfrm>
            <a:off x="4799012" y="4038600"/>
            <a:ext cx="978408" cy="484632"/>
          </a:xfrm>
          <a:prstGeom prst="rightArrow">
            <a:avLst/>
          </a:prstGeom>
          <a:solidFill>
            <a:srgbClr val="FFC000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20E74F8-7C31-41A0-BFF8-456227E8A740}"/>
              </a:ext>
            </a:extLst>
          </p:cNvPr>
          <p:cNvSpPr/>
          <p:nvPr/>
        </p:nvSpPr>
        <p:spPr>
          <a:xfrm>
            <a:off x="8180303" y="4038599"/>
            <a:ext cx="978408" cy="484632"/>
          </a:xfrm>
          <a:prstGeom prst="rightArrow">
            <a:avLst/>
          </a:prstGeom>
          <a:solidFill>
            <a:srgbClr val="FFC000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B03D71-98E3-42BC-9ADE-D6790F8FC848}"/>
              </a:ext>
            </a:extLst>
          </p:cNvPr>
          <p:cNvSpPr/>
          <p:nvPr/>
        </p:nvSpPr>
        <p:spPr>
          <a:xfrm>
            <a:off x="9158711" y="2532185"/>
            <a:ext cx="2193502" cy="3108959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CSWE EPAS: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Well-being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Quality of life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Human exchange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Education based on professional values</a:t>
            </a:r>
          </a:p>
        </p:txBody>
      </p:sp>
    </p:spTree>
    <p:extLst>
      <p:ext uri="{BB962C8B-B14F-4D97-AF65-F5344CB8AC3E}">
        <p14:creationId xmlns:p14="http://schemas.microsoft.com/office/powerpoint/2010/main" val="339007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21D98-B834-456E-89CE-3C35D1BD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BFAE-AB6D-4FB9-A94E-70AFD85D2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formal mentorship programs within your institutions?</a:t>
            </a:r>
          </a:p>
          <a:p>
            <a:r>
              <a:rPr lang="en-US" dirty="0"/>
              <a:t>What has worked?</a:t>
            </a:r>
          </a:p>
          <a:p>
            <a:r>
              <a:rPr lang="en-US" dirty="0"/>
              <a:t>What has not?</a:t>
            </a:r>
          </a:p>
          <a:p>
            <a:r>
              <a:rPr lang="en-US" dirty="0"/>
              <a:t>Thoughts?</a:t>
            </a:r>
          </a:p>
          <a:p>
            <a:r>
              <a:rPr lang="en-US" dirty="0"/>
              <a:t>Feedback?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Questions/Comments?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Please take a moment to complete the evaluation!</a:t>
            </a:r>
          </a:p>
        </p:txBody>
      </p:sp>
      <p:pic>
        <p:nvPicPr>
          <p:cNvPr id="4" name="Picture 3" descr="thankyou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1877" y="2346465"/>
            <a:ext cx="3245070" cy="21650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83EA9-4906-46BB-9E3A-F4ED3AB0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60806-84DB-4344-8DC5-85DAB07D0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Allen, J., Huggins-Hoyt, K., Holosko, M., &amp; Briggs, H. (2018). African American social work faculty: Overcoming existing barriers and achieving research productivity. </a:t>
            </a:r>
            <a:r>
              <a:rPr lang="en-US" i="1" dirty="0"/>
              <a:t>Research on Social Work Practice, 28</a:t>
            </a:r>
            <a:r>
              <a:rPr lang="en-US" dirty="0"/>
              <a:t>(3), 309-319. doi.org/10.1177/1049731517701578</a:t>
            </a:r>
          </a:p>
          <a:p>
            <a:r>
              <a:rPr lang="en-US" dirty="0"/>
              <a:t>Alvarez, A. &amp; Lazzari, M. (2016). Feminist mentoring and relational cultural theory: A case example and implications. </a:t>
            </a:r>
            <a:r>
              <a:rPr lang="en-US" i="1" dirty="0"/>
              <a:t>Journal of Women and Social Work, 31</a:t>
            </a:r>
            <a:r>
              <a:rPr lang="en-US" dirty="0"/>
              <a:t>(1), 41-54. doi.org/10.1177/08861099/15612512</a:t>
            </a:r>
          </a:p>
          <a:p>
            <a:r>
              <a:rPr lang="en-US" dirty="0"/>
              <a:t>Beyene, T., Anglin, M., Sanchez, W., &amp; Ballou, M. (2002). Mentoring and relational mutuality: Proteges’ perspectives. </a:t>
            </a:r>
            <a:r>
              <a:rPr lang="en-US" i="1" dirty="0"/>
              <a:t>Journal of Humanistic Counseling, 41</a:t>
            </a:r>
            <a:r>
              <a:rPr lang="en-US" dirty="0"/>
              <a:t>(1), 87-102. doi.org/10.1177/08861099/15612512</a:t>
            </a:r>
          </a:p>
          <a:p>
            <a:r>
              <a:rPr lang="en-US" dirty="0"/>
              <a:t>Brady, S. &amp; Spencer, M. (2018). Supporting and mentoring new social work instructors: A formative evaluation of the TEAM program. </a:t>
            </a:r>
            <a:r>
              <a:rPr lang="en-US" i="1" dirty="0"/>
              <a:t>Journal of Scholarship Teaching and Learning, 18</a:t>
            </a:r>
            <a:r>
              <a:rPr lang="en-US" dirty="0"/>
              <a:t>(2), 24-38. doi.org/10.14434/josotl.v18i2.22334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EE5CB-F47C-440A-BB01-CBA3BA2A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ABF1C-6B7B-4D23-A3C0-9C8D0A187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Carmel, R. &amp; Paul, M. (2015). Mentoring and coaching in academia: Reflection on mentoring/coaching relationship. </a:t>
            </a:r>
            <a:r>
              <a:rPr lang="en-US" i="1" dirty="0"/>
              <a:t>Policy Futures in Education, 13</a:t>
            </a:r>
            <a:r>
              <a:rPr lang="en-US" dirty="0"/>
              <a:t>(4), 479-491. doi.org/10.1177/1478210315578562</a:t>
            </a:r>
          </a:p>
          <a:p>
            <a:r>
              <a:rPr lang="en-US" dirty="0"/>
              <a:t>Denson, N., Szelenyi, K., &amp; Bresonis, K. (2018). Correlates of work-life balance for faculty across racial/ethnic groups. </a:t>
            </a:r>
            <a:r>
              <a:rPr lang="en-US" i="1" dirty="0"/>
              <a:t>Research in Higher Education, 59</a:t>
            </a:r>
            <a:r>
              <a:rPr lang="en-US" dirty="0"/>
              <a:t>, 226-247. doi.org/10.1007/s11162-017-9464-0</a:t>
            </a:r>
          </a:p>
          <a:p>
            <a:r>
              <a:rPr lang="en-US" dirty="0"/>
              <a:t>Duffy, T. &amp; Trepal, H. (2016). Relational cultural theory: Introduction to the special section on relational cultural theory. </a:t>
            </a:r>
            <a:r>
              <a:rPr lang="en-US" i="1" dirty="0"/>
              <a:t>Journal of Counseling and Development, 94</a:t>
            </a:r>
            <a:r>
              <a:rPr lang="en-US" dirty="0"/>
              <a:t>(4), 379-382. doi.org/10.1002/jcad.12095</a:t>
            </a:r>
          </a:p>
          <a:p>
            <a:r>
              <a:rPr lang="en-US" dirty="0"/>
              <a:t>Ellison, M. &amp; Raskin, M. (2014). Mentoring field directors: A national exploratory study. </a:t>
            </a:r>
            <a:r>
              <a:rPr lang="en-US" i="1" dirty="0"/>
              <a:t>The Journal of Social Work Education, 50</a:t>
            </a:r>
            <a:r>
              <a:rPr lang="en-US" dirty="0"/>
              <a:t>(1), 70-83. doi.org/10.1080/10437797.2014.856231</a:t>
            </a:r>
          </a:p>
        </p:txBody>
      </p:sp>
    </p:spTree>
    <p:extLst>
      <p:ext uri="{BB962C8B-B14F-4D97-AF65-F5344CB8AC3E}">
        <p14:creationId xmlns:p14="http://schemas.microsoft.com/office/powerpoint/2010/main" val="385878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80D0B-D990-4BF6-B28B-0EBE0610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2FFDE-2A0B-4462-AE17-C8F99C888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Espino, M. &amp; Zambrana, R. (2019). How do you advance here? How do you survive? An exploration of under-represented minority faculty perceptions of mentoring modalities. </a:t>
            </a:r>
            <a:r>
              <a:rPr lang="en-US" i="1" dirty="0"/>
              <a:t>Review of Higher Education, 42</a:t>
            </a:r>
            <a:r>
              <a:rPr lang="en-US" dirty="0"/>
              <a:t>(2), 457-484. doi.org/10.1353/rhe.2019.003</a:t>
            </a:r>
          </a:p>
          <a:p>
            <a:r>
              <a:rPr lang="en-US" dirty="0"/>
              <a:t>Holosko, M., Barner, J., &amp; Allen, J. (2015). Citation impact of women in social work: Exploring gender and research culture. </a:t>
            </a:r>
            <a:r>
              <a:rPr lang="en-US" i="1" dirty="0"/>
              <a:t>Research on Social Work Practice, 26</a:t>
            </a:r>
            <a:r>
              <a:rPr lang="en-US" dirty="0"/>
              <a:t>(6), 723-729. doi.org/10.1177/1049731515598374</a:t>
            </a:r>
          </a:p>
          <a:p>
            <a:r>
              <a:rPr lang="en-US" dirty="0"/>
              <a:t>Jackson, K., Latimer, L., &amp; Stoiko, R. (2017). The dynamic between knowledge production and faculty evaluation: Perceptions of the promotion and tenure process across disciplines. </a:t>
            </a:r>
            <a:r>
              <a:rPr lang="en-US" i="1" dirty="0"/>
              <a:t>Journal of Innovative Higher Education, 42,</a:t>
            </a:r>
            <a:r>
              <a:rPr lang="en-US" dirty="0"/>
              <a:t> 193-205. doi.org/10.1007/s10755-016-9378-3</a:t>
            </a:r>
          </a:p>
          <a:p>
            <a:r>
              <a:rPr lang="en-US" dirty="0"/>
              <a:t>Jordan, J. &amp; Hartling, L. (2008). New developments in relational-cultural theory. In M. Ballou &amp; L.S. Brown (Eds.), </a:t>
            </a:r>
            <a:r>
              <a:rPr lang="en-US" i="1" dirty="0"/>
              <a:t>Rethinking Mental Health Disorders: Feminist Perspectives</a:t>
            </a:r>
            <a:r>
              <a:rPr lang="en-US" dirty="0"/>
              <a:t> (pp. 48-70). New York: Guilford Publications.</a:t>
            </a:r>
          </a:p>
        </p:txBody>
      </p:sp>
    </p:spTree>
    <p:extLst>
      <p:ext uri="{BB962C8B-B14F-4D97-AF65-F5344CB8AC3E}">
        <p14:creationId xmlns:p14="http://schemas.microsoft.com/office/powerpoint/2010/main" val="33712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4316-FC23-440E-B3A3-B478051B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615FC-F1F7-4FC0-803A-8723AE87F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Lewis, V., Matrina, C., McDermott, M., Chaudron, L., Trief, P., LaGuardia, J., et al. (2017). Mentoring interventions for underrepresented scholars in biomedical and behavioral sciences: Effects on quality mentoring interactions and discussions. </a:t>
            </a:r>
            <a:r>
              <a:rPr lang="en-US" i="1" dirty="0"/>
              <a:t>CBE-Life Sciences Education Journal, 16</a:t>
            </a:r>
            <a:r>
              <a:rPr lang="en-US" dirty="0"/>
              <a:t>(3), 1-11. doi.org/10.1187/cbe.16-07-0215</a:t>
            </a:r>
          </a:p>
          <a:p>
            <a:r>
              <a:rPr lang="en-US" dirty="0"/>
              <a:t>Miller, M., Mamiseishvili, K., &amp; Lee, D. (2016). Administrative hierarchy and faculty work: Examining faculty satisfaction within academic leadership. </a:t>
            </a:r>
            <a:r>
              <a:rPr lang="en-US" i="1" dirty="0"/>
              <a:t>Journal of Academic Administration in Higher Education, 12</a:t>
            </a:r>
            <a:r>
              <a:rPr lang="en-US" dirty="0"/>
              <a:t>(1), 1-7. Retrieved from https://files.eric.edu.gov/fulltext/EF1139133.pdf</a:t>
            </a:r>
          </a:p>
          <a:p>
            <a:r>
              <a:rPr lang="en-US" dirty="0"/>
              <a:t>Muschallik, J. &amp; Pull, K. (2016). Mentoring in higher education: Does it enhance mentees’ research productivity? </a:t>
            </a:r>
            <a:r>
              <a:rPr lang="en-US" i="1" dirty="0"/>
              <a:t>Education Economics, 24</a:t>
            </a:r>
            <a:r>
              <a:rPr lang="en-US" dirty="0"/>
              <a:t>(2), 210-223. doi.org/10.1080/09645292.2014.997676</a:t>
            </a:r>
          </a:p>
          <a:p>
            <a:r>
              <a:rPr lang="en-US" dirty="0"/>
              <a:t>Robbins, S. (1989). Mentorship in social work education: Do women lose out? </a:t>
            </a:r>
            <a:r>
              <a:rPr lang="en-US" i="1" dirty="0"/>
              <a:t>Arete, 14</a:t>
            </a:r>
            <a:r>
              <a:rPr lang="en-US" dirty="0"/>
              <a:t>(1), 1-9. Retrieved from https://www.crlt.umich.edu/faculty/facmnet_group</a:t>
            </a:r>
          </a:p>
          <a:p>
            <a:r>
              <a:rPr lang="en-US" dirty="0"/>
              <a:t>Ryan, J., Healy, R., &amp; Sullivan, J. (2011). Oh, won’t you stay? Predictors of faculty intent to leave a public research university. </a:t>
            </a:r>
            <a:r>
              <a:rPr lang="en-US" i="1" dirty="0"/>
              <a:t>The International Journal of Higher Education Research, 63</a:t>
            </a:r>
            <a:r>
              <a:rPr lang="en-US" dirty="0"/>
              <a:t>, 421-437. doi.org/10.1007/s10734-011-9448-5</a:t>
            </a:r>
          </a:p>
        </p:txBody>
      </p:sp>
    </p:spTree>
    <p:extLst>
      <p:ext uri="{BB962C8B-B14F-4D97-AF65-F5344CB8AC3E}">
        <p14:creationId xmlns:p14="http://schemas.microsoft.com/office/powerpoint/2010/main" val="352682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02EC6-0E15-4135-AB5B-64621BF1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88718-7573-46F3-978C-72FAF970A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Schmidt, E. &amp; Faber, S. (2016). Benefits of peer mentoring to mentors, female mentees, and higher education institutions. </a:t>
            </a:r>
            <a:r>
              <a:rPr lang="en-US" i="1" dirty="0"/>
              <a:t>Mentoring and Tutoring: Partnerships in Learning, 24</a:t>
            </a:r>
            <a:r>
              <a:rPr lang="en-US" dirty="0"/>
              <a:t>(2), 137-157. doi.org/10.1080/13611267.2016.1170560</a:t>
            </a:r>
          </a:p>
          <a:p>
            <a:r>
              <a:rPr lang="en-US" dirty="0"/>
              <a:t>Sheridan, L., Murdoch, N., &amp; Harder, E. (2015). Assessing mentoring culture: Faculty and staff perceptions, gaps, and strengths. </a:t>
            </a:r>
            <a:r>
              <a:rPr lang="en-US" i="1" dirty="0"/>
              <a:t>Canadian Journal of Higher Education, 45</a:t>
            </a:r>
            <a:r>
              <a:rPr lang="en-US" dirty="0"/>
              <a:t>(4), 423-439. Retrieved from http://web.b.ebscohost.com.ezproxy.ferris.edu/ehost/pdfviewer/pdfviewer?vid=1&amp;sid=36360032-e434-4fe5-a713-c51c346cc260%40pdc-v-sessmgr05</a:t>
            </a:r>
          </a:p>
          <a:p>
            <a:r>
              <a:rPr lang="en-US" dirty="0"/>
              <a:t>Smith, E., Calderwood, P., Storms, S., Lopez, P., &amp; Colwell, R. (2016). Institutionalizing faculty mentoring within a community of practice model. </a:t>
            </a:r>
            <a:r>
              <a:rPr lang="en-US" i="1" dirty="0"/>
              <a:t>To Improve the Academy: A Journal of Educational Development, 35</a:t>
            </a:r>
            <a:r>
              <a:rPr lang="en-US" dirty="0"/>
              <a:t>(1), 35-71. doi.org/10.1002/tia2.20033</a:t>
            </a:r>
          </a:p>
        </p:txBody>
      </p:sp>
    </p:spTree>
    <p:extLst>
      <p:ext uri="{BB962C8B-B14F-4D97-AF65-F5344CB8AC3E}">
        <p14:creationId xmlns:p14="http://schemas.microsoft.com/office/powerpoint/2010/main" val="337871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C3D47-AF39-4B78-AF61-3647E82FD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34AAF-6248-4150-89BC-1AA3F55A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Sorkness, C., Pfund, C., Ofili, E., Okuyemi, K., &amp; Vishwanatha, J. (2017). A new approach to mentoring for research careers: The national research mentoring network. </a:t>
            </a:r>
            <a:r>
              <a:rPr lang="en-US" i="1" dirty="0"/>
              <a:t>BMC Proceedings, 11</a:t>
            </a:r>
            <a:r>
              <a:rPr lang="en-US" dirty="0"/>
              <a:t>(12), 171-182. Retrieved from https://link.springer.com/article/10.1186/s12919-017-0083-8</a:t>
            </a:r>
          </a:p>
          <a:p>
            <a:r>
              <a:rPr lang="en-US" dirty="0"/>
              <a:t>Webber, K. (2018). Does the environment matter? Faculty satisfaction at 4-year colleges and universities in the USA. </a:t>
            </a:r>
            <a:r>
              <a:rPr lang="en-US" i="1" dirty="0"/>
              <a:t>Higher Education,</a:t>
            </a:r>
            <a:r>
              <a:rPr lang="en-US" dirty="0"/>
              <a:t> 1-21. doi.org/10.1007/s10734-018-0345-z</a:t>
            </a:r>
          </a:p>
          <a:p>
            <a:r>
              <a:rPr lang="en-US" dirty="0"/>
              <a:t>Webber, K. &amp; Rogers, S. (2018). Gender differences in faculty member job satisfaction: Equity forestalled? </a:t>
            </a:r>
            <a:r>
              <a:rPr lang="en-US" i="1" dirty="0"/>
              <a:t>Research in Higher Education, 59</a:t>
            </a:r>
            <a:r>
              <a:rPr lang="en-US" dirty="0"/>
              <a:t>, 1105-1132. doi.org/10.1007/s11162-018-9494-2</a:t>
            </a:r>
          </a:p>
          <a:p>
            <a:r>
              <a:rPr lang="en-US" dirty="0"/>
              <a:t>Zambrana, R., Ray, R., Espino, M., Castro, C., Cohen, B., &amp; Eliason, J. (2015). Don’t leave us behind: The importance of mentoring for underrepresented minority faculty. </a:t>
            </a:r>
            <a:r>
              <a:rPr lang="en-US" i="1" dirty="0"/>
              <a:t>American Educational Research Journal, 52</a:t>
            </a:r>
            <a:r>
              <a:rPr lang="en-US" dirty="0"/>
              <a:t>(1), 40-72. doi.org/10.3102/0002831214563063</a:t>
            </a:r>
          </a:p>
        </p:txBody>
      </p:sp>
    </p:spTree>
    <p:extLst>
      <p:ext uri="{BB962C8B-B14F-4D97-AF65-F5344CB8AC3E}">
        <p14:creationId xmlns:p14="http://schemas.microsoft.com/office/powerpoint/2010/main" val="166045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741E-F1DE-4DDA-9EF3-8EB09222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C20B4-DFFE-444D-80B4-100CE8E80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Zerden, L., Ilinitch, T., Carlston, R., Knutson, D., Blesdoe, B., &amp; Howard, M. (2015). Social work faculty development: An exploratory study of non-tenure track women faculty. </a:t>
            </a:r>
            <a:r>
              <a:rPr lang="en-US" i="1" dirty="0"/>
              <a:t>The Journal of Social Work Education, 51</a:t>
            </a:r>
            <a:r>
              <a:rPr lang="en-US" dirty="0"/>
              <a:t>, 738-753. doi.org/10.1080.10437797.2015.1076284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6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61ED-6081-4F4F-85D9-12BC0DE60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Personal Story…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651E94-6042-4280-9E08-AEA98B1C8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Came into the academy full-time 5 years ago.</a:t>
            </a:r>
          </a:p>
          <a:p>
            <a:pPr lvl="0"/>
            <a:r>
              <a:rPr lang="en-US" dirty="0"/>
              <a:t>Had been an adjunct for almost 5 years before.</a:t>
            </a:r>
          </a:p>
          <a:p>
            <a:pPr lvl="0"/>
            <a:r>
              <a:rPr lang="en-US" dirty="0"/>
              <a:t>Previous experience prepared me to be a well-rounded social worker.</a:t>
            </a:r>
          </a:p>
          <a:p>
            <a:pPr lvl="0"/>
            <a:r>
              <a:rPr lang="en-US" dirty="0"/>
              <a:t>I was not prepared for the transition to the academy.</a:t>
            </a:r>
          </a:p>
          <a:p>
            <a:pPr lvl="0"/>
            <a:r>
              <a:rPr lang="en-US" dirty="0"/>
              <a:t>What was difficult for me</a:t>
            </a:r>
          </a:p>
          <a:p>
            <a:pPr lvl="1"/>
            <a:r>
              <a:rPr lang="en-US" dirty="0"/>
              <a:t>Feeling disconnected and isolated	- Unsure of scholarship</a:t>
            </a:r>
          </a:p>
          <a:p>
            <a:pPr lvl="1"/>
            <a:r>
              <a:rPr lang="en-US" dirty="0"/>
              <a:t>Not seeing colleagues often		- No clear understanding of expectations</a:t>
            </a:r>
          </a:p>
          <a:p>
            <a:pPr lvl="1"/>
            <a:r>
              <a:rPr lang="en-US" dirty="0"/>
              <a:t>Not plugged into the larger system	- How was my performance measured?</a:t>
            </a:r>
          </a:p>
          <a:p>
            <a:pPr lvl="1"/>
            <a:r>
              <a:rPr lang="en-US" dirty="0"/>
              <a:t>Felt like an imposter			- Lacking competence where I felt     					                      competent before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0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DD25-517C-4CD2-818B-3DBAB50F8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Personal Story…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06636-21A5-4CA0-889F-457DAE9BF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Began to feel disillusioned and filled with doubt.</a:t>
            </a:r>
          </a:p>
          <a:p>
            <a:r>
              <a:rPr lang="en-US" dirty="0"/>
              <a:t>Initially I didn’t talk about it at all! I didn’t understand why I was feeling the way I was.</a:t>
            </a:r>
          </a:p>
          <a:p>
            <a:r>
              <a:rPr lang="en-US" dirty="0"/>
              <a:t>Then I began reflecting – what was different? </a:t>
            </a:r>
          </a:p>
          <a:p>
            <a:r>
              <a:rPr lang="en-US" dirty="0"/>
              <a:t>Mentoring experiences in previous positions.</a:t>
            </a:r>
          </a:p>
          <a:p>
            <a:r>
              <a:rPr lang="en-US" dirty="0"/>
              <a:t>Then I thought – “Is it me?”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A9305-24B0-475C-8B49-3B177BB5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Use of Formal Mentorship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0EA40-3B94-40E5-9D95-DC0D9B80B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Widely underutilized in the academy </a:t>
            </a:r>
            <a:r>
              <a:rPr lang="en-US" sz="1600" dirty="0"/>
              <a:t>(Carmel &amp; Paul, 2015; Ellison &amp; Raskin, 2014; Wilson, Pereira, &amp; Valentine, 2002).</a:t>
            </a:r>
          </a:p>
          <a:p>
            <a:r>
              <a:rPr lang="en-US" dirty="0"/>
              <a:t>Several studies have shown less than 1/3 of faculty received formal mentorship</a:t>
            </a:r>
            <a:r>
              <a:rPr lang="en-US" sz="1600" dirty="0"/>
              <a:t> (Robbins, 1988; Carmel &amp; Paul, 2015).</a:t>
            </a:r>
          </a:p>
          <a:p>
            <a:r>
              <a:rPr lang="en-US" dirty="0"/>
              <a:t>Mentorship is recognized as the most common form of faculty development but is not used in many institutions</a:t>
            </a:r>
            <a:r>
              <a:rPr lang="en-US" sz="1600" dirty="0"/>
              <a:t> (Zerden, et al., 2015).</a:t>
            </a:r>
          </a:p>
          <a:p>
            <a:r>
              <a:rPr lang="en-US" dirty="0"/>
              <a:t>Further, mentorship (if offered) is not often utilized for part-time or adjunct instructors.</a:t>
            </a:r>
          </a:p>
        </p:txBody>
      </p:sp>
    </p:spTree>
    <p:extLst>
      <p:ext uri="{BB962C8B-B14F-4D97-AF65-F5344CB8AC3E}">
        <p14:creationId xmlns:p14="http://schemas.microsoft.com/office/powerpoint/2010/main" val="22012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4706-D952-48BF-9FC9-C74949B29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Use of Formal Mentorship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66594-71A2-49C8-B152-F63B2AAD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 in higher education as culture in academia is changing – less tenure-line faculty positions, classes being filled by more part-time and non-tenure track faculty </a:t>
            </a:r>
            <a:r>
              <a:rPr lang="en-US" sz="1600" dirty="0"/>
              <a:t>(Brady &amp; Spencer, 2018; Webber &amp; Rogers, 2018).</a:t>
            </a:r>
            <a:endParaRPr lang="en-US" dirty="0"/>
          </a:p>
          <a:p>
            <a:r>
              <a:rPr lang="en-US" dirty="0"/>
              <a:t>Women disproportionately fall into this category </a:t>
            </a:r>
            <a:r>
              <a:rPr lang="en-US" sz="1600" dirty="0"/>
              <a:t>(Sorkness, Pfund, Ofili, Okuyemi, &amp; Vishwanatha, 2017; Webber &amp; Rogers, 2018)</a:t>
            </a:r>
            <a:r>
              <a:rPr lang="en-US" dirty="0"/>
              <a:t>.</a:t>
            </a:r>
          </a:p>
          <a:p>
            <a:r>
              <a:rPr lang="en-US" dirty="0"/>
              <a:t>Disparity in who receives mentorship.</a:t>
            </a:r>
          </a:p>
          <a:p>
            <a:r>
              <a:rPr lang="en-US" dirty="0"/>
              <a:t>Underrepresented minority faculty members receive less mentoring than their white counterparts and is critically important to address implicit racial bias and political power structures based on concepts of oppression </a:t>
            </a:r>
            <a:r>
              <a:rPr lang="en-US" sz="1600" dirty="0"/>
              <a:t>(Espino &amp; Zambrana, 2019; Zambrana, Ray, Espino, Castro, Cohen, &amp; Eliason, 2015).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2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4552-BAAA-40BC-B309-86C1D2E3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E3B77-2F2D-4231-9FAB-2F5B78E73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Pair up.</a:t>
            </a:r>
          </a:p>
          <a:p>
            <a:r>
              <a:rPr lang="en-US" dirty="0"/>
              <a:t>Discuss your experiences with mentorship.</a:t>
            </a:r>
          </a:p>
          <a:p>
            <a:r>
              <a:rPr lang="en-US" dirty="0"/>
              <a:t>Questions to consider:</a:t>
            </a:r>
          </a:p>
          <a:p>
            <a:pPr lvl="1"/>
            <a:r>
              <a:rPr lang="en-US" dirty="0"/>
              <a:t>Did you experience formal mentorship?</a:t>
            </a:r>
          </a:p>
          <a:p>
            <a:pPr lvl="1"/>
            <a:r>
              <a:rPr lang="en-US" dirty="0"/>
              <a:t>If so, what was that experience like?</a:t>
            </a:r>
          </a:p>
          <a:p>
            <a:pPr lvl="1"/>
            <a:r>
              <a:rPr lang="en-US" dirty="0"/>
              <a:t>If not, do you wish you had? </a:t>
            </a:r>
          </a:p>
          <a:p>
            <a:pPr lvl="1"/>
            <a:r>
              <a:rPr lang="en-US" dirty="0"/>
              <a:t>What might formal mentorship have assisted you with?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5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C751-383A-4741-89AE-4D52F99A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Mentorship as a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0FBE3-9D64-45AD-BBC4-A17BCF0B7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Means different things to different people.</a:t>
            </a:r>
          </a:p>
          <a:p>
            <a:r>
              <a:rPr lang="en-US" dirty="0"/>
              <a:t>Mentoring and faculty development often used interchangeably </a:t>
            </a:r>
            <a:r>
              <a:rPr lang="en-US" sz="1600" dirty="0"/>
              <a:t>(Zerden, Ilinitch, Carlston, Knutson, Blesdoe, &amp; Howard, 2015).</a:t>
            </a:r>
          </a:p>
          <a:p>
            <a:r>
              <a:rPr lang="en-US" dirty="0"/>
              <a:t>Lack of consistent definitions and conceptualizations of mentoring (Schmidt &amp; Faber, 2016).</a:t>
            </a:r>
          </a:p>
          <a:p>
            <a:r>
              <a:rPr lang="en-US" dirty="0"/>
              <a:t>No clear agreement on a definition or theoretical lens.</a:t>
            </a:r>
          </a:p>
          <a:p>
            <a:r>
              <a:rPr lang="en-US" dirty="0"/>
              <a:t>Informal vs. formal.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0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30E4-06B6-4EA7-9DDA-BA9EE582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Mentoring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92435-563E-410F-8560-A6533658C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purposes of my research mentoring is formal.</a:t>
            </a:r>
          </a:p>
          <a:p>
            <a:r>
              <a:rPr lang="en-US" dirty="0"/>
              <a:t>Basic principle – more experienced “mentor” serving as a guide for a less experienced “mentee.” </a:t>
            </a:r>
          </a:p>
          <a:p>
            <a:r>
              <a:rPr lang="en-US" dirty="0"/>
              <a:t>Mentor contributes to the overall achievement and acquisition of knowledge, provides emotional and psychological support, and engages directly to ensure professional and career development </a:t>
            </a:r>
            <a:r>
              <a:rPr lang="en-US" sz="1600" dirty="0"/>
              <a:t>(Muschallik &amp; Pull, 2016).</a:t>
            </a:r>
          </a:p>
          <a:p>
            <a:r>
              <a:rPr lang="en-US" dirty="0"/>
              <a:t>This can be fluid – not cookie cutter approach.</a:t>
            </a:r>
          </a:p>
        </p:txBody>
      </p:sp>
    </p:spTree>
    <p:extLst>
      <p:ext uri="{BB962C8B-B14F-4D97-AF65-F5344CB8AC3E}">
        <p14:creationId xmlns:p14="http://schemas.microsoft.com/office/powerpoint/2010/main" val="250114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44367</TotalTime>
  <Words>2869</Words>
  <Application>Microsoft Office PowerPoint</Application>
  <PresentationFormat>Custom</PresentationFormat>
  <Paragraphs>176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Consolas</vt:lpstr>
      <vt:lpstr>Corbel</vt:lpstr>
      <vt:lpstr>Chalkboard 16x9</vt:lpstr>
      <vt:lpstr>Mentorship in the Academy: Supporting Faculty Development</vt:lpstr>
      <vt:lpstr>Today’s Objectives</vt:lpstr>
      <vt:lpstr>A Personal Story…</vt:lpstr>
      <vt:lpstr>A Personal Story…</vt:lpstr>
      <vt:lpstr>Use of Formal Mentorship</vt:lpstr>
      <vt:lpstr>Use of Formal Mentorship</vt:lpstr>
      <vt:lpstr>Activity</vt:lpstr>
      <vt:lpstr>Mentorship as a Concept</vt:lpstr>
      <vt:lpstr>Mentoring Definition</vt:lpstr>
      <vt:lpstr>Benefits of Formal Mentorship</vt:lpstr>
      <vt:lpstr>Benefits of Formal Mentorship</vt:lpstr>
      <vt:lpstr>Benefits to Faculty</vt:lpstr>
      <vt:lpstr>Benefits to Institutions</vt:lpstr>
      <vt:lpstr>Challenges of Formal Mentorship</vt:lpstr>
      <vt:lpstr>Creating a New Paradigm</vt:lpstr>
      <vt:lpstr>Relational Cultural Theory</vt:lpstr>
      <vt:lpstr>Relational Cultural Theory</vt:lpstr>
      <vt:lpstr>Creating a Climate for Inclusion…Mentoring as a Necessity</vt:lpstr>
      <vt:lpstr>Strategies for Implementation</vt:lpstr>
      <vt:lpstr>Conceptual Framework for Social Work Departments</vt:lpstr>
      <vt:lpstr>Activity</vt:lpstr>
      <vt:lpstr>Questions/Comments?</vt:lpstr>
      <vt:lpstr>References</vt:lpstr>
      <vt:lpstr>References</vt:lpstr>
      <vt:lpstr>References</vt:lpstr>
      <vt:lpstr>References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Joanie E Hazelton</dc:creator>
  <cp:lastModifiedBy>Dana</cp:lastModifiedBy>
  <cp:revision>167</cp:revision>
  <cp:lastPrinted>2020-01-02T18:12:50Z</cp:lastPrinted>
  <dcterms:created xsi:type="dcterms:W3CDTF">2014-04-17T22:18:44Z</dcterms:created>
  <dcterms:modified xsi:type="dcterms:W3CDTF">2020-01-03T14:36:38Z</dcterms:modified>
</cp:coreProperties>
</file>