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75" r:id="rId5"/>
    <p:sldId id="276" r:id="rId6"/>
    <p:sldId id="281" r:id="rId7"/>
    <p:sldId id="277" r:id="rId8"/>
    <p:sldId id="278" r:id="rId9"/>
    <p:sldId id="280" r:id="rId10"/>
    <p:sldId id="279" r:id="rId11"/>
    <p:sldId id="266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C8"/>
    <a:srgbClr val="001541"/>
    <a:srgbClr val="BD707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94890"/>
  </p:normalViewPr>
  <p:slideViewPr>
    <p:cSldViewPr snapToGrid="0" snapToObjects="1" showGuides="1">
      <p:cViewPr>
        <p:scale>
          <a:sx n="66" d="100"/>
          <a:sy n="66" d="100"/>
        </p:scale>
        <p:origin x="9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FF951-6D62-CB4E-866F-40E5C899BB84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4B82A-5292-FA40-A7FB-7C93D521E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6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D65B7-7862-7F47-B99E-B3AB2843FF42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2CE63-AE64-8646-9F3E-7DE0B8E5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1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CE63-AE64-8646-9F3E-7DE0B8E53F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72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2CE63-AE64-8646-9F3E-7DE0B8E53F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9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4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8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0734-FF99-944C-8656-684769A3B86B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6DFB-264B-4D4C-9468-2A87659E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2700" y="1122362"/>
            <a:ext cx="9144000" cy="2706687"/>
          </a:xfrm>
        </p:spPr>
        <p:txBody>
          <a:bodyPr/>
          <a:lstStyle/>
          <a:p>
            <a:r>
              <a:rPr lang="en-US" b="1" dirty="0" smtClean="0">
                <a:solidFill>
                  <a:srgbClr val="001541"/>
                </a:solidFill>
              </a:rPr>
              <a:t>Teaching Data-driven Decision Making </a:t>
            </a:r>
            <a:br>
              <a:rPr lang="en-US" b="1" dirty="0" smtClean="0">
                <a:solidFill>
                  <a:srgbClr val="001541"/>
                </a:solidFill>
              </a:rPr>
            </a:br>
            <a:r>
              <a:rPr lang="en-US" b="1" dirty="0" smtClean="0">
                <a:solidFill>
                  <a:srgbClr val="001541"/>
                </a:solidFill>
              </a:rPr>
              <a:t>Via a Class Exercise</a:t>
            </a:r>
            <a:endParaRPr lang="en-US" b="1" dirty="0">
              <a:solidFill>
                <a:srgbClr val="00154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525485" y="3901847"/>
            <a:ext cx="9144000" cy="1655762"/>
          </a:xfrm>
        </p:spPr>
        <p:txBody>
          <a:bodyPr/>
          <a:lstStyle/>
          <a:p>
            <a:endParaRPr lang="en-US" b="1" dirty="0" smtClean="0">
              <a:solidFill>
                <a:srgbClr val="009CC8"/>
              </a:solidFill>
            </a:endParaRPr>
          </a:p>
          <a:p>
            <a:r>
              <a:rPr lang="en-US" b="1" dirty="0" smtClean="0">
                <a:solidFill>
                  <a:srgbClr val="009CC8"/>
                </a:solidFill>
              </a:rPr>
              <a:t>By </a:t>
            </a:r>
          </a:p>
          <a:p>
            <a:r>
              <a:rPr lang="en-US" b="1" dirty="0" smtClean="0">
                <a:solidFill>
                  <a:srgbClr val="009CC8"/>
                </a:solidFill>
              </a:rPr>
              <a:t>Lynda Kilbourne</a:t>
            </a:r>
            <a:endParaRPr lang="en-US" b="1" dirty="0">
              <a:solidFill>
                <a:srgbClr val="009C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56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0200" cy="132556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825625"/>
            <a:ext cx="9220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learn how to implement a topic/process from a class to solve a real problem, and in a very short period of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often use this process to teach one of my lessons, so I kill three birds with one stone: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get </a:t>
            </a:r>
            <a:r>
              <a:rPr lang="en-US" b="1" dirty="0"/>
              <a:t>midterm </a:t>
            </a:r>
            <a:r>
              <a:rPr lang="en-US" b="1" dirty="0" smtClean="0"/>
              <a:t>feedback</a:t>
            </a:r>
            <a:r>
              <a:rPr lang="en-US" dirty="0" smtClean="0"/>
              <a:t>, </a:t>
            </a:r>
            <a:r>
              <a:rPr lang="en-US" dirty="0"/>
              <a:t>at the same time I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cover </a:t>
            </a:r>
            <a:r>
              <a:rPr lang="en-US" b="1" dirty="0"/>
              <a:t>new material</a:t>
            </a:r>
            <a:r>
              <a:rPr lang="en-US" dirty="0"/>
              <a:t>,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improve </a:t>
            </a:r>
            <a:r>
              <a:rPr lang="en-US" b="1" dirty="0"/>
              <a:t>the class culture </a:t>
            </a:r>
            <a:r>
              <a:rPr lang="en-US" dirty="0"/>
              <a:t>by promoting a positive learning environment and giving students voice.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08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6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657" y="457200"/>
            <a:ext cx="2580368" cy="1600200"/>
          </a:xfrm>
        </p:spPr>
        <p:txBody>
          <a:bodyPr/>
          <a:lstStyle/>
          <a:p>
            <a:r>
              <a:rPr lang="en-US" dirty="0" smtClean="0"/>
              <a:t>Lynda</a:t>
            </a:r>
            <a:br>
              <a:rPr lang="en-US" dirty="0" smtClean="0"/>
            </a:br>
            <a:r>
              <a:rPr lang="en-US" dirty="0" smtClean="0"/>
              <a:t>Kilbourne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1657" y="2057400"/>
            <a:ext cx="2278743" cy="3811588"/>
          </a:xfrm>
        </p:spPr>
        <p:txBody>
          <a:bodyPr/>
          <a:lstStyle/>
          <a:p>
            <a:endParaRPr lang="en-US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4" b="10204"/>
          <a:stretch>
            <a:fillRect/>
          </a:stretch>
        </p:blipFill>
        <p:spPr>
          <a:xfrm>
            <a:off x="5183188" y="0"/>
            <a:ext cx="6172200" cy="6858000"/>
          </a:xfrm>
        </p:spPr>
      </p:pic>
    </p:spTree>
    <p:extLst>
      <p:ext uri="{BB962C8B-B14F-4D97-AF65-F5344CB8AC3E}">
        <p14:creationId xmlns:p14="http://schemas.microsoft.com/office/powerpoint/2010/main" val="163372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256" y="365125"/>
            <a:ext cx="9060543" cy="16813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Problem:  Students have trouble applying material from statistics classes to content areas, notably in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257" y="218848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  In Change Management, they are expected to apply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data collection, analysis, and interpretation techniques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determine if a change is needed, what to change, and if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change intervention has worked.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Result:  Even after reviewing the “research methods” material,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they still fail to grasp the linkage between research methods</a:t>
            </a:r>
          </a:p>
          <a:p>
            <a:pPr marL="0" indent="0">
              <a:buNone/>
            </a:pPr>
            <a:r>
              <a:rPr lang="en-US" dirty="0" smtClean="0"/>
              <a:t>      and understanding a real-world problem they have to “set up”.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6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45600" cy="1325563"/>
          </a:xfrm>
        </p:spPr>
        <p:txBody>
          <a:bodyPr/>
          <a:lstStyle/>
          <a:p>
            <a:r>
              <a:rPr lang="en-US" dirty="0" smtClean="0"/>
              <a:t>Additional scenarios from other disciplines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825625"/>
            <a:ext cx="92202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Nursing, determining if one method of interacting with patients is better than others.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Coaching, determining whether one method of training leads to better performance than other methods.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Education, determining if one type of homework assignment leads to better understanding and retention than other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1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170" y="365125"/>
            <a:ext cx="9147630" cy="1325563"/>
          </a:xfrm>
        </p:spPr>
        <p:txBody>
          <a:bodyPr/>
          <a:lstStyle/>
          <a:p>
            <a:r>
              <a:rPr lang="en-US" dirty="0" smtClean="0"/>
              <a:t>Showing’s better than telling; doing is better than showing!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170" y="1825625"/>
            <a:ext cx="914762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Class exercise:</a:t>
            </a:r>
          </a:p>
          <a:p>
            <a:pPr marL="0" indent="0">
              <a:buNone/>
            </a:pPr>
            <a:r>
              <a:rPr lang="en-US" dirty="0" smtClean="0"/>
              <a:t>Take out a sheet of paper and answer the following question:  “How is class going so far, good or bad?”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This enables me to ask the class what kind of data they have created and what method of analysis would be best.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Note:  I don’t answer these questions, but require the students to answer.  This takes them back to their text book, to cases they’ve already done, and to exam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6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028" y="365125"/>
            <a:ext cx="9292771" cy="1325563"/>
          </a:xfrm>
        </p:spPr>
        <p:txBody>
          <a:bodyPr/>
          <a:lstStyle/>
          <a:p>
            <a:r>
              <a:rPr lang="en-US" dirty="0" smtClean="0"/>
              <a:t>The Analysis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2" y="1825625"/>
            <a:ext cx="917665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individuals respond to the question, I put the class into their teams.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have each team analyze their own data, then collect their own raw data forms to pass to the next team.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round-robin the data analysis until each team has added all the “waves of data” that they receive—mimicking data collection in the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7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9086" y="365125"/>
            <a:ext cx="9234714" cy="1325563"/>
          </a:xfrm>
        </p:spPr>
        <p:txBody>
          <a:bodyPr/>
          <a:lstStyle/>
          <a:p>
            <a:r>
              <a:rPr lang="en-US" dirty="0" smtClean="0"/>
              <a:t>Sample data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086" y="1825625"/>
            <a:ext cx="923471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Team 1					Team 2</a:t>
            </a:r>
          </a:p>
          <a:p>
            <a:pPr marL="0" indent="0">
              <a:buNone/>
            </a:pPr>
            <a:r>
              <a:rPr lang="en-US" dirty="0" smtClean="0"/>
              <a:t>Like real world examples III		test was fair</a:t>
            </a:r>
          </a:p>
          <a:p>
            <a:pPr marL="0" indent="0">
              <a:buNone/>
            </a:pPr>
            <a:r>
              <a:rPr lang="en-US" dirty="0" smtClean="0"/>
              <a:t>Hate the class time IIIIIIII			more teamwork</a:t>
            </a:r>
          </a:p>
          <a:p>
            <a:pPr marL="0" indent="0">
              <a:buNone/>
            </a:pPr>
            <a:r>
              <a:rPr lang="en-US" dirty="0" smtClean="0"/>
              <a:t>Too much teamwork II			classroom is cold</a:t>
            </a:r>
          </a:p>
          <a:p>
            <a:pPr marL="0" indent="0">
              <a:buNone/>
            </a:pPr>
            <a:r>
              <a:rPr lang="en-US" dirty="0" smtClean="0"/>
              <a:t>Good environment in class		more time in class for teamwork  IIIII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542" y="365125"/>
            <a:ext cx="9278258" cy="912132"/>
          </a:xfrm>
        </p:spPr>
        <p:txBody>
          <a:bodyPr>
            <a:normAutofit/>
          </a:bodyPr>
          <a:lstStyle/>
          <a:p>
            <a:r>
              <a:rPr lang="en-US" dirty="0" smtClean="0"/>
              <a:t>The Comparison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8114" y="1465943"/>
            <a:ext cx="9205685" cy="47110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After teams write their results on the board, I ask a series of questions for discussion.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did other teams do that you wish your team had done? </a:t>
            </a:r>
          </a:p>
          <a:p>
            <a:pPr marL="0" indent="0">
              <a:buNone/>
            </a:pPr>
            <a:r>
              <a:rPr lang="en-US" dirty="0" smtClean="0"/>
              <a:t>	This lets them critique their own and others’ work in a very positive frame.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there anything on the board that we agree we don’t like?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This lets them recognize that changing something one person doesn’t like will likely lead to someone else being unhappy.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4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570" y="365125"/>
            <a:ext cx="9249229" cy="1071789"/>
          </a:xfrm>
        </p:spPr>
        <p:txBody>
          <a:bodyPr/>
          <a:lstStyle/>
          <a:p>
            <a:r>
              <a:rPr lang="en-US" dirty="0" smtClean="0"/>
              <a:t>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570" y="1436914"/>
            <a:ext cx="9249230" cy="4949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 there anything wrong with our data? </a:t>
            </a:r>
          </a:p>
          <a:p>
            <a:pPr marL="0" indent="0">
              <a:buNone/>
            </a:pPr>
            <a:r>
              <a:rPr lang="en-US" dirty="0"/>
              <a:t>	This </a:t>
            </a:r>
            <a:r>
              <a:rPr lang="en-US" dirty="0" smtClean="0"/>
              <a:t>leads </a:t>
            </a:r>
            <a:r>
              <a:rPr lang="en-US" dirty="0"/>
              <a:t>to a discussion of shifting to a closed end survey and quantitative data.  This lets them recognize that our data don’t enable us to generalize.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actions can we reasonably take?</a:t>
            </a:r>
          </a:p>
          <a:p>
            <a:pPr marL="0" indent="0">
              <a:buNone/>
            </a:pPr>
            <a:r>
              <a:rPr lang="en-US" dirty="0" smtClean="0"/>
              <a:t>	This lets them see that some things </a:t>
            </a:r>
            <a:r>
              <a:rPr lang="en-US" dirty="0"/>
              <a:t>are beyond their (or my) ability to change, and to </a:t>
            </a:r>
            <a:r>
              <a:rPr lang="en-US" dirty="0" smtClean="0"/>
              <a:t>a discussion of </a:t>
            </a:r>
            <a:r>
              <a:rPr lang="en-US" dirty="0"/>
              <a:t>whether we have learned anything at all with the simple process we have </a:t>
            </a:r>
            <a:r>
              <a:rPr lang="en-US" dirty="0" smtClean="0"/>
              <a:t>undertaken.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 generally find several things to change, so they have positive influence on their own learning experience.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0200" cy="1325563"/>
          </a:xfrm>
        </p:spPr>
        <p:txBody>
          <a:bodyPr/>
          <a:lstStyle/>
          <a:p>
            <a:r>
              <a:rPr lang="en-US" dirty="0" smtClean="0"/>
              <a:t>Timing of the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825625"/>
            <a:ext cx="9220200" cy="4351338"/>
          </a:xfrm>
        </p:spPr>
        <p:txBody>
          <a:bodyPr>
            <a:normAutofit/>
          </a:bodyPr>
          <a:lstStyle/>
          <a:p>
            <a:r>
              <a:rPr lang="en-US" dirty="0"/>
              <a:t>Time frame for the exercise:  I have done this process in one session of a MWF class; in one session of a TR class; and in half a session of a 2 ½ hour, 1 night a week </a:t>
            </a:r>
            <a:r>
              <a:rPr lang="en-US" dirty="0" smtClean="0"/>
              <a:t>class.</a:t>
            </a:r>
          </a:p>
          <a:p>
            <a:endParaRPr lang="en-US" dirty="0"/>
          </a:p>
          <a:p>
            <a:r>
              <a:rPr lang="en-US" dirty="0" smtClean="0"/>
              <a:t>The discussion can be lengthened or shortened to meet the needs of the students and the class schedule.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3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U_PPTtemplate" id="{493A61BD-7838-424D-AC3B-FE1D9BA3543A}" vid="{BBA1A370-FB1C-9C4D-8DB0-813B0F033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xu-powerpoint-template2</Template>
  <TotalTime>209</TotalTime>
  <Words>432</Words>
  <Application>Microsoft Office PowerPoint</Application>
  <PresentationFormat>Widescreen</PresentationFormat>
  <Paragraphs>66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Teaching Data-driven Decision Making  Via a Class Exercise</vt:lpstr>
      <vt:lpstr>Problem:  Students have trouble applying material from statistics classes to content areas, notably in decision making</vt:lpstr>
      <vt:lpstr>Additional scenarios from other disciplines</vt:lpstr>
      <vt:lpstr>Showing’s better than telling; doing is better than showing!</vt:lpstr>
      <vt:lpstr>The Analysis Process</vt:lpstr>
      <vt:lpstr>Sample data analyses</vt:lpstr>
      <vt:lpstr>The Comparison Process</vt:lpstr>
      <vt:lpstr>More questions</vt:lpstr>
      <vt:lpstr>Timing of the Exercise</vt:lpstr>
      <vt:lpstr>Results</vt:lpstr>
      <vt:lpstr>PowerPoint Presentation</vt:lpstr>
      <vt:lpstr>Lynda Kilbourne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Data-driven Decision Making  Via a Class Exercise</dc:title>
  <dc:creator>Kilbourne, Lynda</dc:creator>
  <cp:lastModifiedBy>Kilbourne, Lynda</cp:lastModifiedBy>
  <cp:revision>11</cp:revision>
  <cp:lastPrinted>2016-09-29T22:13:00Z</cp:lastPrinted>
  <dcterms:created xsi:type="dcterms:W3CDTF">2019-12-30T21:24:39Z</dcterms:created>
  <dcterms:modified xsi:type="dcterms:W3CDTF">2019-12-31T00:53:55Z</dcterms:modified>
</cp:coreProperties>
</file>