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1"/>
  </p:sldMasterIdLst>
  <p:notesMasterIdLst>
    <p:notesMasterId r:id="rId21"/>
  </p:notesMasterIdLst>
  <p:handoutMasterIdLst>
    <p:handoutMasterId r:id="rId22"/>
  </p:handoutMasterIdLst>
  <p:sldIdLst>
    <p:sldId id="256" r:id="rId2"/>
    <p:sldId id="278" r:id="rId3"/>
    <p:sldId id="264" r:id="rId4"/>
    <p:sldId id="297" r:id="rId5"/>
    <p:sldId id="311" r:id="rId6"/>
    <p:sldId id="273" r:id="rId7"/>
    <p:sldId id="310" r:id="rId8"/>
    <p:sldId id="300" r:id="rId9"/>
    <p:sldId id="302" r:id="rId10"/>
    <p:sldId id="303" r:id="rId11"/>
    <p:sldId id="280" r:id="rId12"/>
    <p:sldId id="295" r:id="rId13"/>
    <p:sldId id="304" r:id="rId14"/>
    <p:sldId id="305" r:id="rId15"/>
    <p:sldId id="306" r:id="rId16"/>
    <p:sldId id="294" r:id="rId17"/>
    <p:sldId id="307" r:id="rId18"/>
    <p:sldId id="308" r:id="rId19"/>
    <p:sldId id="298" r:id="rId2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9"/>
    <p:restoredTop sz="88535"/>
  </p:normalViewPr>
  <p:slideViewPr>
    <p:cSldViewPr snapToGrid="0" snapToObjects="1">
      <p:cViewPr varScale="1">
        <p:scale>
          <a:sx n="114" d="100"/>
          <a:sy n="114" d="100"/>
        </p:scale>
        <p:origin x="584" y="17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9RJZMSsH7-g" TargetMode="External"/><Relationship Id="rId1" Type="http://schemas.openxmlformats.org/officeDocument/2006/relationships/hyperlink" Target="https://youtu.be/VnyitUU4DUY" TargetMode="External"/><Relationship Id="rId5" Type="http://schemas.openxmlformats.org/officeDocument/2006/relationships/image" Target="../media/image5.png"/><Relationship Id="rId4" Type="http://schemas.openxmlformats.org/officeDocument/2006/relationships/image" Target="../media/image4.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VnyitUU4DUY" TargetMode="External"/><Relationship Id="rId1"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youtu.be/9RJZMSsH7-g"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B31D9-648D-4FD7-B939-F5015CD0D1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3CCB8B7-8712-4AFB-8463-D54B498FBA79}">
      <dgm:prSet/>
      <dgm:spPr/>
      <dgm:t>
        <a:bodyPr/>
        <a:lstStyle/>
        <a:p>
          <a:r>
            <a:rPr lang="en-US" dirty="0"/>
            <a:t>Can you think of a time when a videocall helped YOU connect with someone? </a:t>
          </a:r>
        </a:p>
      </dgm:t>
    </dgm:pt>
    <dgm:pt modelId="{A7959463-EFD2-4AB7-8666-147937880A38}" type="parTrans" cxnId="{29320FAF-412A-4AAF-AF55-DE731B3564DD}">
      <dgm:prSet/>
      <dgm:spPr/>
      <dgm:t>
        <a:bodyPr/>
        <a:lstStyle/>
        <a:p>
          <a:endParaRPr lang="en-US"/>
        </a:p>
      </dgm:t>
    </dgm:pt>
    <dgm:pt modelId="{DB1ADC7D-55D8-4122-8AC9-FF052524F504}" type="sibTrans" cxnId="{29320FAF-412A-4AAF-AF55-DE731B3564DD}">
      <dgm:prSet/>
      <dgm:spPr/>
      <dgm:t>
        <a:bodyPr/>
        <a:lstStyle/>
        <a:p>
          <a:endParaRPr lang="en-US"/>
        </a:p>
      </dgm:t>
    </dgm:pt>
    <dgm:pt modelId="{D6F0D4D9-3177-4606-B248-F020CC5553B4}">
      <dgm:prSet/>
      <dgm:spPr/>
      <dgm:t>
        <a:bodyPr/>
        <a:lstStyle/>
        <a:p>
          <a:r>
            <a:rPr lang="en-US" dirty="0"/>
            <a:t>How many texts do you send/receive in a day?</a:t>
          </a:r>
        </a:p>
      </dgm:t>
    </dgm:pt>
    <dgm:pt modelId="{80377886-CBA6-47F6-9FA2-96664FD50A10}" type="parTrans" cxnId="{CED48A97-3B1C-47C7-A907-6D1741513265}">
      <dgm:prSet/>
      <dgm:spPr/>
      <dgm:t>
        <a:bodyPr/>
        <a:lstStyle/>
        <a:p>
          <a:endParaRPr lang="en-US"/>
        </a:p>
      </dgm:t>
    </dgm:pt>
    <dgm:pt modelId="{A5B1342F-A680-4101-9E36-4902F15E66FB}" type="sibTrans" cxnId="{CED48A97-3B1C-47C7-A907-6D1741513265}">
      <dgm:prSet/>
      <dgm:spPr/>
      <dgm:t>
        <a:bodyPr/>
        <a:lstStyle/>
        <a:p>
          <a:endParaRPr lang="en-US"/>
        </a:p>
      </dgm:t>
    </dgm:pt>
    <dgm:pt modelId="{A896122C-F30C-0B46-804C-9A0A43F9828F}" type="pres">
      <dgm:prSet presAssocID="{42AB31D9-648D-4FD7-B939-F5015CD0D1A7}" presName="linear" presStyleCnt="0">
        <dgm:presLayoutVars>
          <dgm:animLvl val="lvl"/>
          <dgm:resizeHandles val="exact"/>
        </dgm:presLayoutVars>
      </dgm:prSet>
      <dgm:spPr/>
    </dgm:pt>
    <dgm:pt modelId="{AC392867-7F64-894E-A647-005F05A2F44A}" type="pres">
      <dgm:prSet presAssocID="{F3CCB8B7-8712-4AFB-8463-D54B498FBA79}" presName="parentText" presStyleLbl="node1" presStyleIdx="0" presStyleCnt="2">
        <dgm:presLayoutVars>
          <dgm:chMax val="0"/>
          <dgm:bulletEnabled val="1"/>
        </dgm:presLayoutVars>
      </dgm:prSet>
      <dgm:spPr/>
    </dgm:pt>
    <dgm:pt modelId="{14DA1D10-02BB-AC47-A21D-B9D44DCA85DA}" type="pres">
      <dgm:prSet presAssocID="{DB1ADC7D-55D8-4122-8AC9-FF052524F504}" presName="spacer" presStyleCnt="0"/>
      <dgm:spPr/>
    </dgm:pt>
    <dgm:pt modelId="{9D3E02A5-1784-644F-91E2-E509C3E46803}" type="pres">
      <dgm:prSet presAssocID="{D6F0D4D9-3177-4606-B248-F020CC5553B4}" presName="parentText" presStyleLbl="node1" presStyleIdx="1" presStyleCnt="2">
        <dgm:presLayoutVars>
          <dgm:chMax val="0"/>
          <dgm:bulletEnabled val="1"/>
        </dgm:presLayoutVars>
      </dgm:prSet>
      <dgm:spPr/>
    </dgm:pt>
  </dgm:ptLst>
  <dgm:cxnLst>
    <dgm:cxn modelId="{BE715F17-012D-E843-BCBE-2EA8059CFA0F}" type="presOf" srcId="{D6F0D4D9-3177-4606-B248-F020CC5553B4}" destId="{9D3E02A5-1784-644F-91E2-E509C3E46803}" srcOrd="0" destOrd="0" presId="urn:microsoft.com/office/officeart/2005/8/layout/vList2"/>
    <dgm:cxn modelId="{CED48A97-3B1C-47C7-A907-6D1741513265}" srcId="{42AB31D9-648D-4FD7-B939-F5015CD0D1A7}" destId="{D6F0D4D9-3177-4606-B248-F020CC5553B4}" srcOrd="1" destOrd="0" parTransId="{80377886-CBA6-47F6-9FA2-96664FD50A10}" sibTransId="{A5B1342F-A680-4101-9E36-4902F15E66FB}"/>
    <dgm:cxn modelId="{29320FAF-412A-4AAF-AF55-DE731B3564DD}" srcId="{42AB31D9-648D-4FD7-B939-F5015CD0D1A7}" destId="{F3CCB8B7-8712-4AFB-8463-D54B498FBA79}" srcOrd="0" destOrd="0" parTransId="{A7959463-EFD2-4AB7-8666-147937880A38}" sibTransId="{DB1ADC7D-55D8-4122-8AC9-FF052524F504}"/>
    <dgm:cxn modelId="{399A42E2-2622-BE49-8EF7-2617CD7EA592}" type="presOf" srcId="{F3CCB8B7-8712-4AFB-8463-D54B498FBA79}" destId="{AC392867-7F64-894E-A647-005F05A2F44A}" srcOrd="0" destOrd="0" presId="urn:microsoft.com/office/officeart/2005/8/layout/vList2"/>
    <dgm:cxn modelId="{88DCA0E8-4219-9C49-9D74-57888CBF3A44}" type="presOf" srcId="{42AB31D9-648D-4FD7-B939-F5015CD0D1A7}" destId="{A896122C-F30C-0B46-804C-9A0A43F9828F}" srcOrd="0" destOrd="0" presId="urn:microsoft.com/office/officeart/2005/8/layout/vList2"/>
    <dgm:cxn modelId="{8EB1BBFF-79D4-744D-9724-C60047A26755}" type="presParOf" srcId="{A896122C-F30C-0B46-804C-9A0A43F9828F}" destId="{AC392867-7F64-894E-A647-005F05A2F44A}" srcOrd="0" destOrd="0" presId="urn:microsoft.com/office/officeart/2005/8/layout/vList2"/>
    <dgm:cxn modelId="{C903C354-3482-4E46-8102-BF714404E8E7}" type="presParOf" srcId="{A896122C-F30C-0B46-804C-9A0A43F9828F}" destId="{14DA1D10-02BB-AC47-A21D-B9D44DCA85DA}" srcOrd="1" destOrd="0" presId="urn:microsoft.com/office/officeart/2005/8/layout/vList2"/>
    <dgm:cxn modelId="{99751DD9-9274-8A44-98CC-748E8D769DF5}" type="presParOf" srcId="{A896122C-F30C-0B46-804C-9A0A43F9828F}" destId="{9D3E02A5-1784-644F-91E2-E509C3E4680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B32D7-A37E-A247-9A28-B0F1A116996E}"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F9F4EFEA-AA1C-5948-A014-D2C334E64AF5}">
      <dgm:prSet phldrT="[Text]" custT="1"/>
      <dgm:spPr/>
      <dgm:t>
        <a:bodyPr/>
        <a:lstStyle/>
        <a:p>
          <a:r>
            <a:rPr lang="en-US" sz="2800"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Zoom</a:t>
          </a:r>
          <a:endParaRPr lang="en-US" sz="2800" b="1" dirty="0">
            <a:solidFill>
              <a:schemeClr val="bg1"/>
            </a:solidFill>
          </a:endParaRPr>
        </a:p>
        <a:p>
          <a:br>
            <a:rPr lang="en-US" sz="1800" dirty="0"/>
          </a:br>
          <a:r>
            <a:rPr lang="en-US" sz="1800" dirty="0"/>
            <a:t>Free license =</a:t>
          </a:r>
          <a:br>
            <a:rPr lang="en-US" sz="1800" dirty="0"/>
          </a:br>
          <a:r>
            <a:rPr lang="en-US" sz="1800" dirty="0"/>
            <a:t>40 min. calls</a:t>
          </a:r>
          <a:br>
            <a:rPr lang="en-US" sz="1800" dirty="0"/>
          </a:br>
          <a:r>
            <a:rPr lang="en-US" sz="1800" dirty="0"/>
            <a:t>Local Files</a:t>
          </a:r>
        </a:p>
      </dgm:t>
    </dgm:pt>
    <dgm:pt modelId="{0498B92A-17DD-3142-A317-54F63F45D1F8}" type="parTrans" cxnId="{4081F308-677D-1E40-9372-74468740B346}">
      <dgm:prSet/>
      <dgm:spPr/>
      <dgm:t>
        <a:bodyPr/>
        <a:lstStyle/>
        <a:p>
          <a:endParaRPr lang="en-US"/>
        </a:p>
      </dgm:t>
    </dgm:pt>
    <dgm:pt modelId="{C3AC2254-C555-E641-B6CA-5A63064B5DC2}" type="sibTrans" cxnId="{4081F308-677D-1E40-9372-74468740B346}">
      <dgm:prSet/>
      <dgm:spPr/>
      <dgm:t>
        <a:bodyPr/>
        <a:lstStyle/>
        <a:p>
          <a:endParaRPr lang="en-US"/>
        </a:p>
      </dgm:t>
    </dgm:pt>
    <dgm:pt modelId="{9654A08B-95A7-FE44-B730-3E3630A728E3}">
      <dgm:prSet phldrT="[Text]" custT="1"/>
      <dgm:spPr/>
      <dgm:t>
        <a:bodyPr/>
        <a:lstStyle/>
        <a:p>
          <a:r>
            <a:rPr lang="en-US" sz="2800"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Slack</a:t>
          </a:r>
          <a:endParaRPr lang="en-US" sz="2800" b="1" dirty="0">
            <a:solidFill>
              <a:schemeClr val="bg1"/>
            </a:solidFill>
          </a:endParaRPr>
        </a:p>
        <a:p>
          <a:endParaRPr lang="en-US" sz="1800" dirty="0"/>
        </a:p>
        <a:p>
          <a:r>
            <a:rPr lang="en-US" sz="1800" dirty="0"/>
            <a:t>Free Workspaces</a:t>
          </a:r>
        </a:p>
        <a:p>
          <a:r>
            <a:rPr lang="en-US" sz="1800" dirty="0"/>
            <a:t>Limited Archiving</a:t>
          </a:r>
        </a:p>
        <a:p>
          <a:endParaRPr lang="en-US" sz="1800" dirty="0"/>
        </a:p>
      </dgm:t>
    </dgm:pt>
    <dgm:pt modelId="{73B59F1B-1FB5-8041-B506-AE58C1EAD49E}" type="parTrans" cxnId="{546DCE62-92B1-4946-8A82-6BF12249D5AC}">
      <dgm:prSet/>
      <dgm:spPr/>
      <dgm:t>
        <a:bodyPr/>
        <a:lstStyle/>
        <a:p>
          <a:endParaRPr lang="en-US"/>
        </a:p>
      </dgm:t>
    </dgm:pt>
    <dgm:pt modelId="{8F28CD9D-D15B-7746-8AD1-5796D326A1D0}" type="sibTrans" cxnId="{546DCE62-92B1-4946-8A82-6BF12249D5AC}">
      <dgm:prSet/>
      <dgm:spPr/>
      <dgm:t>
        <a:bodyPr/>
        <a:lstStyle/>
        <a:p>
          <a:endParaRPr lang="en-US"/>
        </a:p>
      </dgm:t>
    </dgm:pt>
    <dgm:pt modelId="{2DAE192C-C44B-8443-839D-686F97A3568D}">
      <dgm:prSet phldrT="[Text]" custT="1"/>
      <dgm:spPr/>
      <dgm:t>
        <a:bodyPr/>
        <a:lstStyle/>
        <a:p>
          <a:r>
            <a:rPr lang="en-US" sz="2400" b="1" dirty="0"/>
            <a:t>Slack Apps</a:t>
          </a:r>
        </a:p>
        <a:p>
          <a:endParaRPr lang="en-US" sz="1800" b="1" dirty="0"/>
        </a:p>
        <a:p>
          <a:r>
            <a:rPr lang="en-US" sz="1800" b="0" dirty="0"/>
            <a:t>Google Documents</a:t>
          </a:r>
        </a:p>
        <a:p>
          <a:r>
            <a:rPr lang="en-US" sz="1800" b="0" dirty="0"/>
            <a:t>Office 365</a:t>
          </a:r>
        </a:p>
        <a:p>
          <a:r>
            <a:rPr lang="en-US" sz="1800" b="0" dirty="0"/>
            <a:t>Zoom</a:t>
          </a:r>
        </a:p>
        <a:p>
          <a:r>
            <a:rPr lang="en-US" sz="1800" b="0" dirty="0"/>
            <a:t>Emoji</a:t>
          </a:r>
        </a:p>
      </dgm:t>
    </dgm:pt>
    <dgm:pt modelId="{6619D42D-1C86-3541-BC77-8B0C63B92CD1}" type="parTrans" cxnId="{8C566A1B-0669-E04E-991C-BD08C654332B}">
      <dgm:prSet/>
      <dgm:spPr/>
      <dgm:t>
        <a:bodyPr/>
        <a:lstStyle/>
        <a:p>
          <a:endParaRPr lang="en-US"/>
        </a:p>
      </dgm:t>
    </dgm:pt>
    <dgm:pt modelId="{6867758F-A7D5-F341-A9DE-2F85D167B840}" type="sibTrans" cxnId="{8C566A1B-0669-E04E-991C-BD08C654332B}">
      <dgm:prSet/>
      <dgm:spPr/>
      <dgm:t>
        <a:bodyPr/>
        <a:lstStyle/>
        <a:p>
          <a:endParaRPr lang="en-US"/>
        </a:p>
      </dgm:t>
    </dgm:pt>
    <dgm:pt modelId="{E5777F7C-2048-354D-ACB9-DEADC03F1E6E}" type="pres">
      <dgm:prSet presAssocID="{3A3B32D7-A37E-A247-9A28-B0F1A116996E}" presName="Name0" presStyleCnt="0">
        <dgm:presLayoutVars>
          <dgm:dir/>
          <dgm:resizeHandles val="exact"/>
        </dgm:presLayoutVars>
      </dgm:prSet>
      <dgm:spPr/>
    </dgm:pt>
    <dgm:pt modelId="{80FACF79-3774-FB41-9A52-46C0CF2ED5EC}" type="pres">
      <dgm:prSet presAssocID="{3A3B32D7-A37E-A247-9A28-B0F1A116996E}" presName="bkgdShp" presStyleLbl="alignAccFollowNode1" presStyleIdx="0" presStyleCnt="1"/>
      <dgm:spPr/>
    </dgm:pt>
    <dgm:pt modelId="{50A98A6F-4A4F-2944-A972-5491F5D7BBAC}" type="pres">
      <dgm:prSet presAssocID="{3A3B32D7-A37E-A247-9A28-B0F1A116996E}" presName="linComp" presStyleCnt="0"/>
      <dgm:spPr/>
    </dgm:pt>
    <dgm:pt modelId="{4E30E60F-7BC1-CB48-AF23-A73604E08E45}" type="pres">
      <dgm:prSet presAssocID="{F9F4EFEA-AA1C-5948-A014-D2C334E64AF5}" presName="compNode" presStyleCnt="0"/>
      <dgm:spPr/>
    </dgm:pt>
    <dgm:pt modelId="{CC88F4F0-BD51-114B-9AA7-284336D36F9D}" type="pres">
      <dgm:prSet presAssocID="{F9F4EFEA-AA1C-5948-A014-D2C334E64AF5}" presName="node" presStyleLbl="node1" presStyleIdx="0" presStyleCnt="3">
        <dgm:presLayoutVars>
          <dgm:bulletEnabled val="1"/>
        </dgm:presLayoutVars>
      </dgm:prSet>
      <dgm:spPr/>
    </dgm:pt>
    <dgm:pt modelId="{6F73B56B-F68B-554B-A978-D4608D3A26A1}" type="pres">
      <dgm:prSet presAssocID="{F9F4EFEA-AA1C-5948-A014-D2C334E64AF5}" presName="invisiNode" presStyleLbl="node1" presStyleIdx="0" presStyleCnt="3"/>
      <dgm:spPr/>
    </dgm:pt>
    <dgm:pt modelId="{F26F2CDE-17B9-724D-B77F-E4C846ED8F15}" type="pres">
      <dgm:prSet presAssocID="{F9F4EFEA-AA1C-5948-A014-D2C334E64AF5}" presName="imagNode" presStyleLbl="fgImgPlace1" presStyleIdx="0"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22A5E8CD-E929-904D-B719-B348A5DBEEF2}" type="pres">
      <dgm:prSet presAssocID="{C3AC2254-C555-E641-B6CA-5A63064B5DC2}" presName="sibTrans" presStyleLbl="sibTrans2D1" presStyleIdx="0" presStyleCnt="0"/>
      <dgm:spPr/>
    </dgm:pt>
    <dgm:pt modelId="{E0F817A3-4881-B547-9D13-B2EDAD91A18E}" type="pres">
      <dgm:prSet presAssocID="{9654A08B-95A7-FE44-B730-3E3630A728E3}" presName="compNode" presStyleCnt="0"/>
      <dgm:spPr/>
    </dgm:pt>
    <dgm:pt modelId="{0C3591FF-C2A6-6544-ACAF-FD470C8ED9AC}" type="pres">
      <dgm:prSet presAssocID="{9654A08B-95A7-FE44-B730-3E3630A728E3}" presName="node" presStyleLbl="node1" presStyleIdx="1" presStyleCnt="3">
        <dgm:presLayoutVars>
          <dgm:bulletEnabled val="1"/>
        </dgm:presLayoutVars>
      </dgm:prSet>
      <dgm:spPr/>
    </dgm:pt>
    <dgm:pt modelId="{DA893B21-F8B5-174B-8EA7-C47DF7DED6A7}" type="pres">
      <dgm:prSet presAssocID="{9654A08B-95A7-FE44-B730-3E3630A728E3}" presName="invisiNode" presStyleLbl="node1" presStyleIdx="1" presStyleCnt="3"/>
      <dgm:spPr/>
    </dgm:pt>
    <dgm:pt modelId="{5CE4E2B1-097C-B246-8AA1-53952FA0D97B}" type="pres">
      <dgm:prSet presAssocID="{9654A08B-95A7-FE44-B730-3E3630A728E3}" presName="imagNode" presStyleLbl="fgImgPlace1" presStyleIdx="1"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22000" r="-22000"/>
          </a:stretch>
        </a:blipFill>
      </dgm:spPr>
    </dgm:pt>
    <dgm:pt modelId="{B135D87B-F5E9-7D4E-97E6-17F15CC37BFE}" type="pres">
      <dgm:prSet presAssocID="{8F28CD9D-D15B-7746-8AD1-5796D326A1D0}" presName="sibTrans" presStyleLbl="sibTrans2D1" presStyleIdx="0" presStyleCnt="0"/>
      <dgm:spPr/>
    </dgm:pt>
    <dgm:pt modelId="{462138D0-3C64-C34A-BA2A-8AE009275A0E}" type="pres">
      <dgm:prSet presAssocID="{2DAE192C-C44B-8443-839D-686F97A3568D}" presName="compNode" presStyleCnt="0"/>
      <dgm:spPr/>
    </dgm:pt>
    <dgm:pt modelId="{77DFB9A7-C985-B443-B114-E0979A9FB255}" type="pres">
      <dgm:prSet presAssocID="{2DAE192C-C44B-8443-839D-686F97A3568D}" presName="node" presStyleLbl="node1" presStyleIdx="2" presStyleCnt="3">
        <dgm:presLayoutVars>
          <dgm:bulletEnabled val="1"/>
        </dgm:presLayoutVars>
      </dgm:prSet>
      <dgm:spPr/>
    </dgm:pt>
    <dgm:pt modelId="{A270C326-927B-6840-9B10-C22D413C8E4A}" type="pres">
      <dgm:prSet presAssocID="{2DAE192C-C44B-8443-839D-686F97A3568D}" presName="invisiNode" presStyleLbl="node1" presStyleIdx="2" presStyleCnt="3"/>
      <dgm:spPr/>
    </dgm:pt>
    <dgm:pt modelId="{18993E69-C0B9-B74A-A767-5976FE919BBC}" type="pres">
      <dgm:prSet presAssocID="{2DAE192C-C44B-8443-839D-686F97A3568D}"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dgm:spPr>
    </dgm:pt>
  </dgm:ptLst>
  <dgm:cxnLst>
    <dgm:cxn modelId="{66807507-0A81-9B42-AC1F-27736286A50E}" type="presOf" srcId="{C3AC2254-C555-E641-B6CA-5A63064B5DC2}" destId="{22A5E8CD-E929-904D-B719-B348A5DBEEF2}" srcOrd="0" destOrd="0" presId="urn:microsoft.com/office/officeart/2005/8/layout/pList2"/>
    <dgm:cxn modelId="{4081F308-677D-1E40-9372-74468740B346}" srcId="{3A3B32D7-A37E-A247-9A28-B0F1A116996E}" destId="{F9F4EFEA-AA1C-5948-A014-D2C334E64AF5}" srcOrd="0" destOrd="0" parTransId="{0498B92A-17DD-3142-A317-54F63F45D1F8}" sibTransId="{C3AC2254-C555-E641-B6CA-5A63064B5DC2}"/>
    <dgm:cxn modelId="{BFEFA812-EE14-A444-982D-7FBA8320F067}" type="presOf" srcId="{2DAE192C-C44B-8443-839D-686F97A3568D}" destId="{77DFB9A7-C985-B443-B114-E0979A9FB255}" srcOrd="0" destOrd="0" presId="urn:microsoft.com/office/officeart/2005/8/layout/pList2"/>
    <dgm:cxn modelId="{8C566A1B-0669-E04E-991C-BD08C654332B}" srcId="{3A3B32D7-A37E-A247-9A28-B0F1A116996E}" destId="{2DAE192C-C44B-8443-839D-686F97A3568D}" srcOrd="2" destOrd="0" parTransId="{6619D42D-1C86-3541-BC77-8B0C63B92CD1}" sibTransId="{6867758F-A7D5-F341-A9DE-2F85D167B840}"/>
    <dgm:cxn modelId="{546DCE62-92B1-4946-8A82-6BF12249D5AC}" srcId="{3A3B32D7-A37E-A247-9A28-B0F1A116996E}" destId="{9654A08B-95A7-FE44-B730-3E3630A728E3}" srcOrd="1" destOrd="0" parTransId="{73B59F1B-1FB5-8041-B506-AE58C1EAD49E}" sibTransId="{8F28CD9D-D15B-7746-8AD1-5796D326A1D0}"/>
    <dgm:cxn modelId="{FD51FF80-BAE6-AD4A-9339-C5059446321D}" type="presOf" srcId="{3A3B32D7-A37E-A247-9A28-B0F1A116996E}" destId="{E5777F7C-2048-354D-ACB9-DEADC03F1E6E}" srcOrd="0" destOrd="0" presId="urn:microsoft.com/office/officeart/2005/8/layout/pList2"/>
    <dgm:cxn modelId="{CF27D087-E93B-574A-AC13-DD1CD886BE13}" type="presOf" srcId="{9654A08B-95A7-FE44-B730-3E3630A728E3}" destId="{0C3591FF-C2A6-6544-ACAF-FD470C8ED9AC}" srcOrd="0" destOrd="0" presId="urn:microsoft.com/office/officeart/2005/8/layout/pList2"/>
    <dgm:cxn modelId="{0C64A6A6-B6BF-DB49-A94A-F1CBD4854C55}" type="presOf" srcId="{8F28CD9D-D15B-7746-8AD1-5796D326A1D0}" destId="{B135D87B-F5E9-7D4E-97E6-17F15CC37BFE}" srcOrd="0" destOrd="0" presId="urn:microsoft.com/office/officeart/2005/8/layout/pList2"/>
    <dgm:cxn modelId="{400ABFFF-24DC-6A46-957B-F0AB8B43D3A1}" type="presOf" srcId="{F9F4EFEA-AA1C-5948-A014-D2C334E64AF5}" destId="{CC88F4F0-BD51-114B-9AA7-284336D36F9D}" srcOrd="0" destOrd="0" presId="urn:microsoft.com/office/officeart/2005/8/layout/pList2"/>
    <dgm:cxn modelId="{B1A66E05-F281-9846-8072-90E5E895D71F}" type="presParOf" srcId="{E5777F7C-2048-354D-ACB9-DEADC03F1E6E}" destId="{80FACF79-3774-FB41-9A52-46C0CF2ED5EC}" srcOrd="0" destOrd="0" presId="urn:microsoft.com/office/officeart/2005/8/layout/pList2"/>
    <dgm:cxn modelId="{03C4A624-E0D7-6446-A043-331D6C35D8DD}" type="presParOf" srcId="{E5777F7C-2048-354D-ACB9-DEADC03F1E6E}" destId="{50A98A6F-4A4F-2944-A972-5491F5D7BBAC}" srcOrd="1" destOrd="0" presId="urn:microsoft.com/office/officeart/2005/8/layout/pList2"/>
    <dgm:cxn modelId="{D078B95F-C59C-E644-910C-7EDD90BA52A9}" type="presParOf" srcId="{50A98A6F-4A4F-2944-A972-5491F5D7BBAC}" destId="{4E30E60F-7BC1-CB48-AF23-A73604E08E45}" srcOrd="0" destOrd="0" presId="urn:microsoft.com/office/officeart/2005/8/layout/pList2"/>
    <dgm:cxn modelId="{164280B7-6F6D-0148-B8F2-55CC3F5E777B}" type="presParOf" srcId="{4E30E60F-7BC1-CB48-AF23-A73604E08E45}" destId="{CC88F4F0-BD51-114B-9AA7-284336D36F9D}" srcOrd="0" destOrd="0" presId="urn:microsoft.com/office/officeart/2005/8/layout/pList2"/>
    <dgm:cxn modelId="{1EDC3996-0C3B-3A46-83D2-C44A998D8263}" type="presParOf" srcId="{4E30E60F-7BC1-CB48-AF23-A73604E08E45}" destId="{6F73B56B-F68B-554B-A978-D4608D3A26A1}" srcOrd="1" destOrd="0" presId="urn:microsoft.com/office/officeart/2005/8/layout/pList2"/>
    <dgm:cxn modelId="{BD281EA8-A947-2F42-84D5-BB14BF5B9CC1}" type="presParOf" srcId="{4E30E60F-7BC1-CB48-AF23-A73604E08E45}" destId="{F26F2CDE-17B9-724D-B77F-E4C846ED8F15}" srcOrd="2" destOrd="0" presId="urn:microsoft.com/office/officeart/2005/8/layout/pList2"/>
    <dgm:cxn modelId="{0294AE75-D49F-8D4C-A9B1-65886BDD0CEB}" type="presParOf" srcId="{50A98A6F-4A4F-2944-A972-5491F5D7BBAC}" destId="{22A5E8CD-E929-904D-B719-B348A5DBEEF2}" srcOrd="1" destOrd="0" presId="urn:microsoft.com/office/officeart/2005/8/layout/pList2"/>
    <dgm:cxn modelId="{0E6919F9-D410-C44A-A209-EF5F568BE893}" type="presParOf" srcId="{50A98A6F-4A4F-2944-A972-5491F5D7BBAC}" destId="{E0F817A3-4881-B547-9D13-B2EDAD91A18E}" srcOrd="2" destOrd="0" presId="urn:microsoft.com/office/officeart/2005/8/layout/pList2"/>
    <dgm:cxn modelId="{2925D646-7F71-D345-BD5C-194AA76F11B8}" type="presParOf" srcId="{E0F817A3-4881-B547-9D13-B2EDAD91A18E}" destId="{0C3591FF-C2A6-6544-ACAF-FD470C8ED9AC}" srcOrd="0" destOrd="0" presId="urn:microsoft.com/office/officeart/2005/8/layout/pList2"/>
    <dgm:cxn modelId="{67CB24E9-1B55-4045-8EEC-94985D5CF545}" type="presParOf" srcId="{E0F817A3-4881-B547-9D13-B2EDAD91A18E}" destId="{DA893B21-F8B5-174B-8EA7-C47DF7DED6A7}" srcOrd="1" destOrd="0" presId="urn:microsoft.com/office/officeart/2005/8/layout/pList2"/>
    <dgm:cxn modelId="{5EF45020-C721-0047-9CB9-3B4FDBEF6ECC}" type="presParOf" srcId="{E0F817A3-4881-B547-9D13-B2EDAD91A18E}" destId="{5CE4E2B1-097C-B246-8AA1-53952FA0D97B}" srcOrd="2" destOrd="0" presId="urn:microsoft.com/office/officeart/2005/8/layout/pList2"/>
    <dgm:cxn modelId="{BF9BE10D-2B65-5A4E-88EA-D9B5935952B2}" type="presParOf" srcId="{50A98A6F-4A4F-2944-A972-5491F5D7BBAC}" destId="{B135D87B-F5E9-7D4E-97E6-17F15CC37BFE}" srcOrd="3" destOrd="0" presId="urn:microsoft.com/office/officeart/2005/8/layout/pList2"/>
    <dgm:cxn modelId="{4FC5C42D-4F61-1841-919A-42A85892DA77}" type="presParOf" srcId="{50A98A6F-4A4F-2944-A972-5491F5D7BBAC}" destId="{462138D0-3C64-C34A-BA2A-8AE009275A0E}" srcOrd="4" destOrd="0" presId="urn:microsoft.com/office/officeart/2005/8/layout/pList2"/>
    <dgm:cxn modelId="{7AD374A0-6AC1-6B43-B849-497FD6A079FB}" type="presParOf" srcId="{462138D0-3C64-C34A-BA2A-8AE009275A0E}" destId="{77DFB9A7-C985-B443-B114-E0979A9FB255}" srcOrd="0" destOrd="0" presId="urn:microsoft.com/office/officeart/2005/8/layout/pList2"/>
    <dgm:cxn modelId="{5D430976-889F-7645-87F8-F58183851531}" type="presParOf" srcId="{462138D0-3C64-C34A-BA2A-8AE009275A0E}" destId="{A270C326-927B-6840-9B10-C22D413C8E4A}" srcOrd="1" destOrd="0" presId="urn:microsoft.com/office/officeart/2005/8/layout/pList2"/>
    <dgm:cxn modelId="{3C7B62E5-F5D8-0E4F-9ED7-71B21C4A204C}" type="presParOf" srcId="{462138D0-3C64-C34A-BA2A-8AE009275A0E}" destId="{18993E69-C0B9-B74A-A767-5976FE919BB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800773-B5B3-4CD2-AD1B-2DDD954E325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48AFDB-35DB-4EC1-9C59-717CCE7EC1BE}">
      <dgm:prSet custT="1"/>
      <dgm:spPr/>
      <dgm:t>
        <a:bodyPr/>
        <a:lstStyle/>
        <a:p>
          <a:pPr algn="l">
            <a:lnSpc>
              <a:spcPct val="100000"/>
            </a:lnSpc>
          </a:pPr>
          <a:r>
            <a:rPr lang="en-US" sz="1200" b="1" cap="all" baseline="0" dirty="0"/>
            <a:t>“I never realized how important having slack would be until we were messaging and sharing so much information on slack.”</a:t>
          </a:r>
        </a:p>
      </dgm:t>
    </dgm:pt>
    <dgm:pt modelId="{FE009A50-98CF-497F-9A09-7BBCCBFD6B1C}" type="parTrans" cxnId="{30511809-4173-4649-AEAC-6F43EFB30439}">
      <dgm:prSet/>
      <dgm:spPr/>
      <dgm:t>
        <a:bodyPr/>
        <a:lstStyle/>
        <a:p>
          <a:endParaRPr lang="en-US"/>
        </a:p>
      </dgm:t>
    </dgm:pt>
    <dgm:pt modelId="{B080857E-10C5-47E8-8D1C-FDC664E10E77}" type="sibTrans" cxnId="{30511809-4173-4649-AEAC-6F43EFB30439}">
      <dgm:prSet/>
      <dgm:spPr/>
      <dgm:t>
        <a:bodyPr/>
        <a:lstStyle/>
        <a:p>
          <a:endParaRPr lang="en-US"/>
        </a:p>
      </dgm:t>
    </dgm:pt>
    <dgm:pt modelId="{96F1CAE4-3F2F-4721-BAB2-5BF960EA3412}">
      <dgm:prSet custT="1"/>
      <dgm:spPr/>
      <dgm:t>
        <a:bodyPr/>
        <a:lstStyle/>
        <a:p>
          <a:pPr algn="l">
            <a:lnSpc>
              <a:spcPct val="100000"/>
            </a:lnSpc>
          </a:pPr>
          <a:r>
            <a:rPr lang="en-US" sz="1200" b="1" cap="all" baseline="0" dirty="0"/>
            <a:t>“It provided a great method for our team to facilitate daily communication and interactions.  </a:t>
          </a:r>
          <a:br>
            <a:rPr lang="en-US" sz="1200" b="1" cap="all" baseline="0" dirty="0"/>
          </a:br>
          <a:br>
            <a:rPr lang="en-US" sz="1200" b="1" cap="all" baseline="0" dirty="0"/>
          </a:br>
          <a:r>
            <a:rPr lang="en-US" sz="1200" b="1" cap="all" baseline="0" dirty="0"/>
            <a:t>the capability to share documents was a great feature within slack. Our team was able to share the items that we worked on which ensured we WERE constantly working together."  </a:t>
          </a:r>
        </a:p>
      </dgm:t>
    </dgm:pt>
    <dgm:pt modelId="{DFAFE3F5-886E-49CC-A950-0704E53B4AF7}" type="parTrans" cxnId="{F040CDA5-B491-4B95-A37B-0D5262069C8D}">
      <dgm:prSet/>
      <dgm:spPr/>
      <dgm:t>
        <a:bodyPr/>
        <a:lstStyle/>
        <a:p>
          <a:endParaRPr lang="en-US"/>
        </a:p>
      </dgm:t>
    </dgm:pt>
    <dgm:pt modelId="{911C6E8F-1019-4AC3-802A-7162ED5E8A8E}" type="sibTrans" cxnId="{F040CDA5-B491-4B95-A37B-0D5262069C8D}">
      <dgm:prSet/>
      <dgm:spPr/>
      <dgm:t>
        <a:bodyPr/>
        <a:lstStyle/>
        <a:p>
          <a:endParaRPr lang="en-US"/>
        </a:p>
      </dgm:t>
    </dgm:pt>
    <dgm:pt modelId="{AB91A59E-959B-C341-A938-EF377F1411B6}">
      <dgm:prSet custT="1"/>
      <dgm:spPr/>
      <dgm:t>
        <a:bodyPr/>
        <a:lstStyle/>
        <a:p>
          <a:pPr algn="l">
            <a:lnSpc>
              <a:spcPct val="100000"/>
            </a:lnSpc>
          </a:pPr>
          <a:r>
            <a:rPr lang="en-US" sz="1200" b="1" cap="all" baseline="0" dirty="0"/>
            <a:t>“Slack is the most effective thing. I got messages in real time like texting and I was able to upload my team video. </a:t>
          </a:r>
        </a:p>
        <a:p>
          <a:pPr algn="l">
            <a:lnSpc>
              <a:spcPct val="100000"/>
            </a:lnSpc>
          </a:pPr>
          <a:r>
            <a:rPr lang="en-US" sz="1200" b="1" cap="all" baseline="0" dirty="0"/>
            <a:t>The capabilities are amazing and I have implemented this with work team members so no one had to give up their personal data.” </a:t>
          </a:r>
        </a:p>
      </dgm:t>
    </dgm:pt>
    <dgm:pt modelId="{BCAE16D4-E351-5344-813E-75B2BA9A57B2}" type="parTrans" cxnId="{0DE69EAD-4369-4545-9E85-90CB688CBEAF}">
      <dgm:prSet/>
      <dgm:spPr/>
      <dgm:t>
        <a:bodyPr/>
        <a:lstStyle/>
        <a:p>
          <a:endParaRPr lang="en-US"/>
        </a:p>
      </dgm:t>
    </dgm:pt>
    <dgm:pt modelId="{408C41F0-670A-F44E-8A64-C00848808014}" type="sibTrans" cxnId="{0DE69EAD-4369-4545-9E85-90CB688CBEAF}">
      <dgm:prSet/>
      <dgm:spPr/>
      <dgm:t>
        <a:bodyPr/>
        <a:lstStyle/>
        <a:p>
          <a:endParaRPr lang="en-US"/>
        </a:p>
      </dgm:t>
    </dgm:pt>
    <dgm:pt modelId="{624C5653-24A1-4B8A-9CE4-9DE2DB37AD83}" type="pres">
      <dgm:prSet presAssocID="{83800773-B5B3-4CD2-AD1B-2DDD954E3257}" presName="root" presStyleCnt="0">
        <dgm:presLayoutVars>
          <dgm:dir/>
          <dgm:resizeHandles val="exact"/>
        </dgm:presLayoutVars>
      </dgm:prSet>
      <dgm:spPr/>
    </dgm:pt>
    <dgm:pt modelId="{BE54F10B-22D9-404D-86B1-39D594954136}" type="pres">
      <dgm:prSet presAssocID="{6A48AFDB-35DB-4EC1-9C59-717CCE7EC1BE}" presName="compNode" presStyleCnt="0"/>
      <dgm:spPr/>
    </dgm:pt>
    <dgm:pt modelId="{74FEC295-0AF5-40A7-A176-0E1FB8BE3E62}" type="pres">
      <dgm:prSet presAssocID="{6A48AFDB-35DB-4EC1-9C59-717CCE7EC1BE}" presName="iconRect" presStyleLbl="node1" presStyleIdx="0" presStyleCnt="3" custLinFactNeighborX="-21769" custLinFactNeighborY="-5264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B24EB8BD-2CD3-4478-BAB8-27DD5B8F5720}" type="pres">
      <dgm:prSet presAssocID="{6A48AFDB-35DB-4EC1-9C59-717CCE7EC1BE}" presName="spaceRect" presStyleCnt="0"/>
      <dgm:spPr/>
    </dgm:pt>
    <dgm:pt modelId="{8C2AD8F0-0AB8-4F7B-B4CD-E8DA6D0A6530}" type="pres">
      <dgm:prSet presAssocID="{6A48AFDB-35DB-4EC1-9C59-717CCE7EC1BE}" presName="textRect" presStyleLbl="revTx" presStyleIdx="0" presStyleCnt="3" custLinFactNeighborX="-2873" custLinFactNeighborY="-51926">
        <dgm:presLayoutVars>
          <dgm:chMax val="1"/>
          <dgm:chPref val="1"/>
        </dgm:presLayoutVars>
      </dgm:prSet>
      <dgm:spPr/>
    </dgm:pt>
    <dgm:pt modelId="{137ABAA3-A3A5-4C1C-B949-F321CC2EA0A3}" type="pres">
      <dgm:prSet presAssocID="{B080857E-10C5-47E8-8D1C-FDC664E10E77}" presName="sibTrans" presStyleCnt="0"/>
      <dgm:spPr/>
    </dgm:pt>
    <dgm:pt modelId="{5DA31D7E-910D-467C-BFC1-1949E4392829}" type="pres">
      <dgm:prSet presAssocID="{96F1CAE4-3F2F-4721-BAB2-5BF960EA3412}" presName="compNode" presStyleCnt="0"/>
      <dgm:spPr/>
    </dgm:pt>
    <dgm:pt modelId="{CBD84EF2-1743-45D8-96CD-928230517077}" type="pres">
      <dgm:prSet presAssocID="{96F1CAE4-3F2F-4721-BAB2-5BF960EA3412}" presName="iconRect" presStyleLbl="node1" presStyleIdx="1" presStyleCnt="3" custLinFactNeighborX="-29241" custLinFactNeighborY="-448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D58542A7-FC13-4524-B5D5-DC9CBC9C4CBF}" type="pres">
      <dgm:prSet presAssocID="{96F1CAE4-3F2F-4721-BAB2-5BF960EA3412}" presName="spaceRect" presStyleCnt="0"/>
      <dgm:spPr/>
    </dgm:pt>
    <dgm:pt modelId="{377E08AF-6C61-4138-BEB1-EF7C58DCE25D}" type="pres">
      <dgm:prSet presAssocID="{96F1CAE4-3F2F-4721-BAB2-5BF960EA3412}" presName="textRect" presStyleLbl="revTx" presStyleIdx="1" presStyleCnt="3" custScaleX="176866" custLinFactNeighborX="-6705" custLinFactNeighborY="-50868">
        <dgm:presLayoutVars>
          <dgm:chMax val="1"/>
          <dgm:chPref val="1"/>
        </dgm:presLayoutVars>
      </dgm:prSet>
      <dgm:spPr/>
    </dgm:pt>
    <dgm:pt modelId="{EA811056-CA26-4B2E-84E9-A74B4DB35F13}" type="pres">
      <dgm:prSet presAssocID="{911C6E8F-1019-4AC3-802A-7162ED5E8A8E}" presName="sibTrans" presStyleCnt="0"/>
      <dgm:spPr/>
    </dgm:pt>
    <dgm:pt modelId="{FCA8130A-3528-4DFF-9B90-788557D0CC76}" type="pres">
      <dgm:prSet presAssocID="{AB91A59E-959B-C341-A938-EF377F1411B6}" presName="compNode" presStyleCnt="0"/>
      <dgm:spPr/>
    </dgm:pt>
    <dgm:pt modelId="{0BEA71FA-18D0-4D2F-9BD9-6936EEA8D26B}" type="pres">
      <dgm:prSet presAssocID="{AB91A59E-959B-C341-A938-EF377F1411B6}" presName="iconRect" presStyleLbl="node1" presStyleIdx="2" presStyleCnt="3" custLinFactNeighborX="405" custLinFactNeighborY="-4184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with Solid Fill"/>
        </a:ext>
      </dgm:extLst>
    </dgm:pt>
    <dgm:pt modelId="{1317BD63-0E19-405F-A473-05ADF2164AAC}" type="pres">
      <dgm:prSet presAssocID="{AB91A59E-959B-C341-A938-EF377F1411B6}" presName="spaceRect" presStyleCnt="0"/>
      <dgm:spPr/>
    </dgm:pt>
    <dgm:pt modelId="{2A56CB9A-41E4-45CB-9281-7E96453E020E}" type="pres">
      <dgm:prSet presAssocID="{AB91A59E-959B-C341-A938-EF377F1411B6}" presName="textRect" presStyleLbl="revTx" presStyleIdx="2" presStyleCnt="3" custScaleX="120537" custLinFactNeighborX="-3558" custLinFactNeighborY="-50704">
        <dgm:presLayoutVars>
          <dgm:chMax val="1"/>
          <dgm:chPref val="1"/>
        </dgm:presLayoutVars>
      </dgm:prSet>
      <dgm:spPr/>
    </dgm:pt>
  </dgm:ptLst>
  <dgm:cxnLst>
    <dgm:cxn modelId="{30511809-4173-4649-AEAC-6F43EFB30439}" srcId="{83800773-B5B3-4CD2-AD1B-2DDD954E3257}" destId="{6A48AFDB-35DB-4EC1-9C59-717CCE7EC1BE}" srcOrd="0" destOrd="0" parTransId="{FE009A50-98CF-497F-9A09-7BBCCBFD6B1C}" sibTransId="{B080857E-10C5-47E8-8D1C-FDC664E10E77}"/>
    <dgm:cxn modelId="{C28AA80A-B2CA-B94B-8B49-8A5EC39ADB50}" type="presOf" srcId="{AB91A59E-959B-C341-A938-EF377F1411B6}" destId="{2A56CB9A-41E4-45CB-9281-7E96453E020E}" srcOrd="0" destOrd="0" presId="urn:microsoft.com/office/officeart/2018/2/layout/IconLabelList"/>
    <dgm:cxn modelId="{CC27A63F-40E9-7046-A5FB-AF3D8AEE5A41}" type="presOf" srcId="{96F1CAE4-3F2F-4721-BAB2-5BF960EA3412}" destId="{377E08AF-6C61-4138-BEB1-EF7C58DCE25D}" srcOrd="0" destOrd="0" presId="urn:microsoft.com/office/officeart/2018/2/layout/IconLabelList"/>
    <dgm:cxn modelId="{00844444-1E17-0A41-BC4A-B25588C49C39}" type="presOf" srcId="{6A48AFDB-35DB-4EC1-9C59-717CCE7EC1BE}" destId="{8C2AD8F0-0AB8-4F7B-B4CD-E8DA6D0A6530}" srcOrd="0" destOrd="0" presId="urn:microsoft.com/office/officeart/2018/2/layout/IconLabelList"/>
    <dgm:cxn modelId="{F040CDA5-B491-4B95-A37B-0D5262069C8D}" srcId="{83800773-B5B3-4CD2-AD1B-2DDD954E3257}" destId="{96F1CAE4-3F2F-4721-BAB2-5BF960EA3412}" srcOrd="1" destOrd="0" parTransId="{DFAFE3F5-886E-49CC-A950-0704E53B4AF7}" sibTransId="{911C6E8F-1019-4AC3-802A-7162ED5E8A8E}"/>
    <dgm:cxn modelId="{0DE69EAD-4369-4545-9E85-90CB688CBEAF}" srcId="{83800773-B5B3-4CD2-AD1B-2DDD954E3257}" destId="{AB91A59E-959B-C341-A938-EF377F1411B6}" srcOrd="2" destOrd="0" parTransId="{BCAE16D4-E351-5344-813E-75B2BA9A57B2}" sibTransId="{408C41F0-670A-F44E-8A64-C00848808014}"/>
    <dgm:cxn modelId="{0C095CC8-B6B4-074E-ADE4-6E4C88716B4C}" type="presOf" srcId="{83800773-B5B3-4CD2-AD1B-2DDD954E3257}" destId="{624C5653-24A1-4B8A-9CE4-9DE2DB37AD83}" srcOrd="0" destOrd="0" presId="urn:microsoft.com/office/officeart/2018/2/layout/IconLabelList"/>
    <dgm:cxn modelId="{1DC23732-511D-8E4D-A7E1-AEE6AE8CDF3F}" type="presParOf" srcId="{624C5653-24A1-4B8A-9CE4-9DE2DB37AD83}" destId="{BE54F10B-22D9-404D-86B1-39D594954136}" srcOrd="0" destOrd="0" presId="urn:microsoft.com/office/officeart/2018/2/layout/IconLabelList"/>
    <dgm:cxn modelId="{58DAAD6C-066A-A747-9B91-819A4DF9CB9A}" type="presParOf" srcId="{BE54F10B-22D9-404D-86B1-39D594954136}" destId="{74FEC295-0AF5-40A7-A176-0E1FB8BE3E62}" srcOrd="0" destOrd="0" presId="urn:microsoft.com/office/officeart/2018/2/layout/IconLabelList"/>
    <dgm:cxn modelId="{F90EE4D6-461D-0B4B-BDFE-679D63506D4D}" type="presParOf" srcId="{BE54F10B-22D9-404D-86B1-39D594954136}" destId="{B24EB8BD-2CD3-4478-BAB8-27DD5B8F5720}" srcOrd="1" destOrd="0" presId="urn:microsoft.com/office/officeart/2018/2/layout/IconLabelList"/>
    <dgm:cxn modelId="{3E135115-C9D2-654F-9F46-3F54208E71D4}" type="presParOf" srcId="{BE54F10B-22D9-404D-86B1-39D594954136}" destId="{8C2AD8F0-0AB8-4F7B-B4CD-E8DA6D0A6530}" srcOrd="2" destOrd="0" presId="urn:microsoft.com/office/officeart/2018/2/layout/IconLabelList"/>
    <dgm:cxn modelId="{8E8EFC15-9043-7D46-9E96-264A002C154D}" type="presParOf" srcId="{624C5653-24A1-4B8A-9CE4-9DE2DB37AD83}" destId="{137ABAA3-A3A5-4C1C-B949-F321CC2EA0A3}" srcOrd="1" destOrd="0" presId="urn:microsoft.com/office/officeart/2018/2/layout/IconLabelList"/>
    <dgm:cxn modelId="{D43546D8-AC5B-9746-B51A-F4332B607D0C}" type="presParOf" srcId="{624C5653-24A1-4B8A-9CE4-9DE2DB37AD83}" destId="{5DA31D7E-910D-467C-BFC1-1949E4392829}" srcOrd="2" destOrd="0" presId="urn:microsoft.com/office/officeart/2018/2/layout/IconLabelList"/>
    <dgm:cxn modelId="{3284B6C0-7B60-3E49-94CF-3E53504F8A72}" type="presParOf" srcId="{5DA31D7E-910D-467C-BFC1-1949E4392829}" destId="{CBD84EF2-1743-45D8-96CD-928230517077}" srcOrd="0" destOrd="0" presId="urn:microsoft.com/office/officeart/2018/2/layout/IconLabelList"/>
    <dgm:cxn modelId="{A3CA40DA-7221-8D41-9550-B47C2B7618AD}" type="presParOf" srcId="{5DA31D7E-910D-467C-BFC1-1949E4392829}" destId="{D58542A7-FC13-4524-B5D5-DC9CBC9C4CBF}" srcOrd="1" destOrd="0" presId="urn:microsoft.com/office/officeart/2018/2/layout/IconLabelList"/>
    <dgm:cxn modelId="{63616ED6-158D-0441-830A-924686F83FD7}" type="presParOf" srcId="{5DA31D7E-910D-467C-BFC1-1949E4392829}" destId="{377E08AF-6C61-4138-BEB1-EF7C58DCE25D}" srcOrd="2" destOrd="0" presId="urn:microsoft.com/office/officeart/2018/2/layout/IconLabelList"/>
    <dgm:cxn modelId="{A74BF84E-6870-4E4C-9A0D-5309A5CE8BA4}" type="presParOf" srcId="{624C5653-24A1-4B8A-9CE4-9DE2DB37AD83}" destId="{EA811056-CA26-4B2E-84E9-A74B4DB35F13}" srcOrd="3" destOrd="0" presId="urn:microsoft.com/office/officeart/2018/2/layout/IconLabelList"/>
    <dgm:cxn modelId="{24FCFB9C-A512-4E43-9BE9-90EFEF23F656}" type="presParOf" srcId="{624C5653-24A1-4B8A-9CE4-9DE2DB37AD83}" destId="{FCA8130A-3528-4DFF-9B90-788557D0CC76}" srcOrd="4" destOrd="0" presId="urn:microsoft.com/office/officeart/2018/2/layout/IconLabelList"/>
    <dgm:cxn modelId="{E3472038-190B-4B4E-B869-82AD38CD5303}" type="presParOf" srcId="{FCA8130A-3528-4DFF-9B90-788557D0CC76}" destId="{0BEA71FA-18D0-4D2F-9BD9-6936EEA8D26B}" srcOrd="0" destOrd="0" presId="urn:microsoft.com/office/officeart/2018/2/layout/IconLabelList"/>
    <dgm:cxn modelId="{25081728-7A7E-E64E-A82E-217C6D032B7E}" type="presParOf" srcId="{FCA8130A-3528-4DFF-9B90-788557D0CC76}" destId="{1317BD63-0E19-405F-A473-05ADF2164AAC}" srcOrd="1" destOrd="0" presId="urn:microsoft.com/office/officeart/2018/2/layout/IconLabelList"/>
    <dgm:cxn modelId="{8B1C831A-2337-D24E-A24E-5B0E1CDCFBC6}" type="presParOf" srcId="{FCA8130A-3528-4DFF-9B90-788557D0CC76}" destId="{2A56CB9A-41E4-45CB-9281-7E96453E020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A2D085-B601-4ACC-8B0B-B722A664138C}"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AD23808-FCDB-420C-B305-B2FC154C6F7C}">
      <dgm:prSet/>
      <dgm:spPr/>
      <dgm:t>
        <a:bodyPr/>
        <a:lstStyle/>
        <a:p>
          <a:pPr>
            <a:lnSpc>
              <a:spcPct val="100000"/>
            </a:lnSpc>
          </a:pPr>
          <a:r>
            <a:rPr lang="en-US"/>
            <a:t>Do videocalls and slack build greater learning community in online courses?</a:t>
          </a:r>
          <a:br>
            <a:rPr lang="en-US"/>
          </a:br>
          <a:endParaRPr lang="en-US"/>
        </a:p>
      </dgm:t>
    </dgm:pt>
    <dgm:pt modelId="{40B7D5E9-219E-4DFC-AC91-54BF68E35C57}" type="parTrans" cxnId="{F6FF9883-6B2E-41A0-A1B2-728CDF87FEB0}">
      <dgm:prSet/>
      <dgm:spPr/>
      <dgm:t>
        <a:bodyPr/>
        <a:lstStyle/>
        <a:p>
          <a:endParaRPr lang="en-US"/>
        </a:p>
      </dgm:t>
    </dgm:pt>
    <dgm:pt modelId="{87354B50-A21E-4CB9-B76D-0B7780F86426}" type="sibTrans" cxnId="{F6FF9883-6B2E-41A0-A1B2-728CDF87FEB0}">
      <dgm:prSet/>
      <dgm:spPr/>
      <dgm:t>
        <a:bodyPr/>
        <a:lstStyle/>
        <a:p>
          <a:endParaRPr lang="en-US"/>
        </a:p>
      </dgm:t>
    </dgm:pt>
    <dgm:pt modelId="{2BE38EAD-197B-4B04-A7EA-605C5DE321EB}">
      <dgm:prSet/>
      <dgm:spPr/>
      <dgm:t>
        <a:bodyPr/>
        <a:lstStyle/>
        <a:p>
          <a:pPr>
            <a:lnSpc>
              <a:spcPct val="100000"/>
            </a:lnSpc>
          </a:pPr>
          <a:r>
            <a:rPr lang="en-US"/>
            <a:t>Which tool/method do students prefer when engaging with:</a:t>
          </a:r>
        </a:p>
      </dgm:t>
    </dgm:pt>
    <dgm:pt modelId="{4939D0A6-08E5-4E0B-A98F-FC1FDB7E2186}" type="parTrans" cxnId="{580180E4-B893-46E8-BD84-615D3CFF41E3}">
      <dgm:prSet/>
      <dgm:spPr/>
      <dgm:t>
        <a:bodyPr/>
        <a:lstStyle/>
        <a:p>
          <a:endParaRPr lang="en-US"/>
        </a:p>
      </dgm:t>
    </dgm:pt>
    <dgm:pt modelId="{BB218681-48CF-44DF-A976-598BF2235A9E}" type="sibTrans" cxnId="{580180E4-B893-46E8-BD84-615D3CFF41E3}">
      <dgm:prSet/>
      <dgm:spPr/>
      <dgm:t>
        <a:bodyPr/>
        <a:lstStyle/>
        <a:p>
          <a:endParaRPr lang="en-US"/>
        </a:p>
      </dgm:t>
    </dgm:pt>
    <dgm:pt modelId="{CBFA7714-5D7B-4294-8E8B-907240687381}">
      <dgm:prSet custT="1"/>
      <dgm:spPr/>
      <dgm:t>
        <a:bodyPr/>
        <a:lstStyle/>
        <a:p>
          <a:pPr>
            <a:lnSpc>
              <a:spcPct val="100000"/>
            </a:lnSpc>
            <a:buFont typeface="Arial" panose="020B0604020202020204" pitchFamily="34" charset="0"/>
            <a:buChar char="•"/>
          </a:pPr>
          <a:r>
            <a:rPr lang="en-US" sz="1600" dirty="0"/>
            <a:t>Content</a:t>
          </a:r>
        </a:p>
      </dgm:t>
    </dgm:pt>
    <dgm:pt modelId="{3F6CC44F-68C1-49E8-9ED5-0AD0922A2D12}" type="parTrans" cxnId="{8D4DD802-EDB9-462B-B0BD-7365925AB7BF}">
      <dgm:prSet/>
      <dgm:spPr/>
      <dgm:t>
        <a:bodyPr/>
        <a:lstStyle/>
        <a:p>
          <a:endParaRPr lang="en-US"/>
        </a:p>
      </dgm:t>
    </dgm:pt>
    <dgm:pt modelId="{BABB23A9-3A63-46D2-8BF4-8DF7AE0BDF36}" type="sibTrans" cxnId="{8D4DD802-EDB9-462B-B0BD-7365925AB7BF}">
      <dgm:prSet/>
      <dgm:spPr/>
      <dgm:t>
        <a:bodyPr/>
        <a:lstStyle/>
        <a:p>
          <a:endParaRPr lang="en-US"/>
        </a:p>
      </dgm:t>
    </dgm:pt>
    <dgm:pt modelId="{B5774046-F1F0-4C1E-ABEF-0352CDEB3BFD}">
      <dgm:prSet custT="1"/>
      <dgm:spPr/>
      <dgm:t>
        <a:bodyPr/>
        <a:lstStyle/>
        <a:p>
          <a:pPr>
            <a:lnSpc>
              <a:spcPct val="100000"/>
            </a:lnSpc>
            <a:buFont typeface="Arial" panose="020B0604020202020204" pitchFamily="34" charset="0"/>
            <a:buChar char="•"/>
          </a:pPr>
          <a:r>
            <a:rPr lang="en-US" sz="1600" dirty="0"/>
            <a:t>Instructor</a:t>
          </a:r>
        </a:p>
      </dgm:t>
    </dgm:pt>
    <dgm:pt modelId="{B48D8805-3B82-44D2-BF18-6F048D68905E}" type="parTrans" cxnId="{CCC21800-E68D-4D4D-9212-6A9730756FB7}">
      <dgm:prSet/>
      <dgm:spPr/>
      <dgm:t>
        <a:bodyPr/>
        <a:lstStyle/>
        <a:p>
          <a:endParaRPr lang="en-US"/>
        </a:p>
      </dgm:t>
    </dgm:pt>
    <dgm:pt modelId="{EAA255C3-830B-4D06-B207-2B2FCF27CED7}" type="sibTrans" cxnId="{CCC21800-E68D-4D4D-9212-6A9730756FB7}">
      <dgm:prSet/>
      <dgm:spPr/>
      <dgm:t>
        <a:bodyPr/>
        <a:lstStyle/>
        <a:p>
          <a:endParaRPr lang="en-US"/>
        </a:p>
      </dgm:t>
    </dgm:pt>
    <dgm:pt modelId="{C26A4242-52B6-44E1-BBB8-5B9B0BBBFC26}">
      <dgm:prSet custT="1"/>
      <dgm:spPr/>
      <dgm:t>
        <a:bodyPr/>
        <a:lstStyle/>
        <a:p>
          <a:pPr>
            <a:lnSpc>
              <a:spcPct val="100000"/>
            </a:lnSpc>
            <a:buFont typeface="Arial" panose="020B0604020202020204" pitchFamily="34" charset="0"/>
            <a:buChar char="•"/>
          </a:pPr>
          <a:r>
            <a:rPr lang="en-US" sz="1600" dirty="0"/>
            <a:t>Classmates</a:t>
          </a:r>
        </a:p>
      </dgm:t>
    </dgm:pt>
    <dgm:pt modelId="{F01A9EC6-0CD3-4CC2-8B50-5F4701ECB3E0}" type="parTrans" cxnId="{FE680F5E-56FC-4049-A77E-5988DCF4C347}">
      <dgm:prSet/>
      <dgm:spPr/>
      <dgm:t>
        <a:bodyPr/>
        <a:lstStyle/>
        <a:p>
          <a:endParaRPr lang="en-US"/>
        </a:p>
      </dgm:t>
    </dgm:pt>
    <dgm:pt modelId="{61882651-EF76-48F8-BA18-D8058B86ABE4}" type="sibTrans" cxnId="{FE680F5E-56FC-4049-A77E-5988DCF4C347}">
      <dgm:prSet/>
      <dgm:spPr/>
      <dgm:t>
        <a:bodyPr/>
        <a:lstStyle/>
        <a:p>
          <a:endParaRPr lang="en-US"/>
        </a:p>
      </dgm:t>
    </dgm:pt>
    <dgm:pt modelId="{C51179A8-B471-4E62-8167-5E77E03E9F4E}">
      <dgm:prSet/>
      <dgm:spPr/>
      <dgm:t>
        <a:bodyPr/>
        <a:lstStyle/>
        <a:p>
          <a:pPr>
            <a:lnSpc>
              <a:spcPct val="100000"/>
            </a:lnSpc>
          </a:pPr>
          <a:r>
            <a:rPr lang="en-US"/>
            <a:t>Should we expand the use of Slack into all program courses?</a:t>
          </a:r>
        </a:p>
      </dgm:t>
    </dgm:pt>
    <dgm:pt modelId="{103B4BA8-F76C-42D6-8B6A-E165032E2688}" type="parTrans" cxnId="{4F35F3E1-A446-4163-B985-5902B578A721}">
      <dgm:prSet/>
      <dgm:spPr/>
      <dgm:t>
        <a:bodyPr/>
        <a:lstStyle/>
        <a:p>
          <a:endParaRPr lang="en-US"/>
        </a:p>
      </dgm:t>
    </dgm:pt>
    <dgm:pt modelId="{1ECDDD28-5D6B-439D-B8A6-A7A141E88A85}" type="sibTrans" cxnId="{4F35F3E1-A446-4163-B985-5902B578A721}">
      <dgm:prSet/>
      <dgm:spPr/>
      <dgm:t>
        <a:bodyPr/>
        <a:lstStyle/>
        <a:p>
          <a:endParaRPr lang="en-US"/>
        </a:p>
      </dgm:t>
    </dgm:pt>
    <dgm:pt modelId="{11D26340-FEE3-447F-885B-CB13DB325019}" type="pres">
      <dgm:prSet presAssocID="{D7A2D085-B601-4ACC-8B0B-B722A664138C}" presName="root" presStyleCnt="0">
        <dgm:presLayoutVars>
          <dgm:dir/>
          <dgm:resizeHandles val="exact"/>
        </dgm:presLayoutVars>
      </dgm:prSet>
      <dgm:spPr/>
    </dgm:pt>
    <dgm:pt modelId="{C1FA1BD2-B217-4CCD-8FF1-6D957F4813DF}" type="pres">
      <dgm:prSet presAssocID="{2AD23808-FCDB-420C-B305-B2FC154C6F7C}" presName="compNode" presStyleCnt="0"/>
      <dgm:spPr/>
    </dgm:pt>
    <dgm:pt modelId="{BC77C7F3-E94C-4F9D-A483-E57FBB1E8151}" type="pres">
      <dgm:prSet presAssocID="{2AD23808-FCDB-420C-B305-B2FC154C6F7C}" presName="bgRect" presStyleLbl="bgShp" presStyleIdx="0" presStyleCnt="3"/>
      <dgm:spPr/>
    </dgm:pt>
    <dgm:pt modelId="{8D2CC706-C09D-432D-B65E-105D3E7DE31E}" type="pres">
      <dgm:prSet presAssocID="{2AD23808-FCDB-420C-B305-B2FC154C6F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A6CCE093-A202-4F13-8576-349D30399ECB}" type="pres">
      <dgm:prSet presAssocID="{2AD23808-FCDB-420C-B305-B2FC154C6F7C}" presName="spaceRect" presStyleCnt="0"/>
      <dgm:spPr/>
    </dgm:pt>
    <dgm:pt modelId="{A823A762-0703-40CB-AE5A-CB55C374254B}" type="pres">
      <dgm:prSet presAssocID="{2AD23808-FCDB-420C-B305-B2FC154C6F7C}" presName="parTx" presStyleLbl="revTx" presStyleIdx="0" presStyleCnt="4">
        <dgm:presLayoutVars>
          <dgm:chMax val="0"/>
          <dgm:chPref val="0"/>
        </dgm:presLayoutVars>
      </dgm:prSet>
      <dgm:spPr/>
    </dgm:pt>
    <dgm:pt modelId="{F40226E5-BA49-4B4F-B107-55532D0C5A7E}" type="pres">
      <dgm:prSet presAssocID="{87354B50-A21E-4CB9-B76D-0B7780F86426}" presName="sibTrans" presStyleCnt="0"/>
      <dgm:spPr/>
    </dgm:pt>
    <dgm:pt modelId="{E7AD511E-FB63-40E0-9590-BEF74CC953DF}" type="pres">
      <dgm:prSet presAssocID="{2BE38EAD-197B-4B04-A7EA-605C5DE321EB}" presName="compNode" presStyleCnt="0"/>
      <dgm:spPr/>
    </dgm:pt>
    <dgm:pt modelId="{7AA3FA8A-03F6-44C8-A70E-A6B9BBF784F4}" type="pres">
      <dgm:prSet presAssocID="{2BE38EAD-197B-4B04-A7EA-605C5DE321EB}" presName="bgRect" presStyleLbl="bgShp" presStyleIdx="1" presStyleCnt="3"/>
      <dgm:spPr/>
    </dgm:pt>
    <dgm:pt modelId="{3051FCEF-C330-4E67-9C57-931F85C13518}" type="pres">
      <dgm:prSet presAssocID="{2BE38EAD-197B-4B04-A7EA-605C5DE321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7363B95-8021-4683-BD4F-47C4E9306906}" type="pres">
      <dgm:prSet presAssocID="{2BE38EAD-197B-4B04-A7EA-605C5DE321EB}" presName="spaceRect" presStyleCnt="0"/>
      <dgm:spPr/>
    </dgm:pt>
    <dgm:pt modelId="{70DFDF25-6A52-4F50-8DEA-BF237719810A}" type="pres">
      <dgm:prSet presAssocID="{2BE38EAD-197B-4B04-A7EA-605C5DE321EB}" presName="parTx" presStyleLbl="revTx" presStyleIdx="1" presStyleCnt="4">
        <dgm:presLayoutVars>
          <dgm:chMax val="0"/>
          <dgm:chPref val="0"/>
        </dgm:presLayoutVars>
      </dgm:prSet>
      <dgm:spPr/>
    </dgm:pt>
    <dgm:pt modelId="{9C11276E-E368-46D5-B1AD-32B86279E972}" type="pres">
      <dgm:prSet presAssocID="{2BE38EAD-197B-4B04-A7EA-605C5DE321EB}" presName="desTx" presStyleLbl="revTx" presStyleIdx="2" presStyleCnt="4">
        <dgm:presLayoutVars/>
      </dgm:prSet>
      <dgm:spPr/>
    </dgm:pt>
    <dgm:pt modelId="{C7B5DCE3-DDCB-4630-9CAD-DEF4602CEE97}" type="pres">
      <dgm:prSet presAssocID="{BB218681-48CF-44DF-A976-598BF2235A9E}" presName="sibTrans" presStyleCnt="0"/>
      <dgm:spPr/>
    </dgm:pt>
    <dgm:pt modelId="{340A5EA7-0EB5-4A7E-931A-5BAB268F113E}" type="pres">
      <dgm:prSet presAssocID="{C51179A8-B471-4E62-8167-5E77E03E9F4E}" presName="compNode" presStyleCnt="0"/>
      <dgm:spPr/>
    </dgm:pt>
    <dgm:pt modelId="{EB5CB758-11D9-417D-91B8-A72CC6A9ABAC}" type="pres">
      <dgm:prSet presAssocID="{C51179A8-B471-4E62-8167-5E77E03E9F4E}" presName="bgRect" presStyleLbl="bgShp" presStyleIdx="2" presStyleCnt="3"/>
      <dgm:spPr/>
    </dgm:pt>
    <dgm:pt modelId="{74AE0BAE-9A6A-4EE5-948F-A4C8D2D57A6E}" type="pres">
      <dgm:prSet presAssocID="{C51179A8-B471-4E62-8167-5E77E03E9F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ximize"/>
        </a:ext>
      </dgm:extLst>
    </dgm:pt>
    <dgm:pt modelId="{83400D7E-8356-4BEA-9A06-A836450F7587}" type="pres">
      <dgm:prSet presAssocID="{C51179A8-B471-4E62-8167-5E77E03E9F4E}" presName="spaceRect" presStyleCnt="0"/>
      <dgm:spPr/>
    </dgm:pt>
    <dgm:pt modelId="{5B547910-20C4-48EC-90D2-8B7A19FD6399}" type="pres">
      <dgm:prSet presAssocID="{C51179A8-B471-4E62-8167-5E77E03E9F4E}" presName="parTx" presStyleLbl="revTx" presStyleIdx="3" presStyleCnt="4">
        <dgm:presLayoutVars>
          <dgm:chMax val="0"/>
          <dgm:chPref val="0"/>
        </dgm:presLayoutVars>
      </dgm:prSet>
      <dgm:spPr/>
    </dgm:pt>
  </dgm:ptLst>
  <dgm:cxnLst>
    <dgm:cxn modelId="{CCC21800-E68D-4D4D-9212-6A9730756FB7}" srcId="{2BE38EAD-197B-4B04-A7EA-605C5DE321EB}" destId="{B5774046-F1F0-4C1E-ABEF-0352CDEB3BFD}" srcOrd="1" destOrd="0" parTransId="{B48D8805-3B82-44D2-BF18-6F048D68905E}" sibTransId="{EAA255C3-830B-4D06-B207-2B2FCF27CED7}"/>
    <dgm:cxn modelId="{8D4DD802-EDB9-462B-B0BD-7365925AB7BF}" srcId="{2BE38EAD-197B-4B04-A7EA-605C5DE321EB}" destId="{CBFA7714-5D7B-4294-8E8B-907240687381}" srcOrd="0" destOrd="0" parTransId="{3F6CC44F-68C1-49E8-9ED5-0AD0922A2D12}" sibTransId="{BABB23A9-3A63-46D2-8BF4-8DF7AE0BDF36}"/>
    <dgm:cxn modelId="{A74BCB41-E673-4348-AACF-662FF7F6E076}" type="presOf" srcId="{2BE38EAD-197B-4B04-A7EA-605C5DE321EB}" destId="{70DFDF25-6A52-4F50-8DEA-BF237719810A}" srcOrd="0" destOrd="0" presId="urn:microsoft.com/office/officeart/2018/2/layout/IconVerticalSolidList"/>
    <dgm:cxn modelId="{FE680F5E-56FC-4049-A77E-5988DCF4C347}" srcId="{2BE38EAD-197B-4B04-A7EA-605C5DE321EB}" destId="{C26A4242-52B6-44E1-BBB8-5B9B0BBBFC26}" srcOrd="2" destOrd="0" parTransId="{F01A9EC6-0CD3-4CC2-8B50-5F4701ECB3E0}" sibTransId="{61882651-EF76-48F8-BA18-D8058B86ABE4}"/>
    <dgm:cxn modelId="{F6EB5B78-D0DD-C845-BBAC-1F25CB2B3923}" type="presOf" srcId="{B5774046-F1F0-4C1E-ABEF-0352CDEB3BFD}" destId="{9C11276E-E368-46D5-B1AD-32B86279E972}" srcOrd="0" destOrd="1" presId="urn:microsoft.com/office/officeart/2018/2/layout/IconVerticalSolidList"/>
    <dgm:cxn modelId="{F6FF9883-6B2E-41A0-A1B2-728CDF87FEB0}" srcId="{D7A2D085-B601-4ACC-8B0B-B722A664138C}" destId="{2AD23808-FCDB-420C-B305-B2FC154C6F7C}" srcOrd="0" destOrd="0" parTransId="{40B7D5E9-219E-4DFC-AC91-54BF68E35C57}" sibTransId="{87354B50-A21E-4CB9-B76D-0B7780F86426}"/>
    <dgm:cxn modelId="{A3AE6D84-9FEA-9C4B-99EB-9AC9DAC3D395}" type="presOf" srcId="{C51179A8-B471-4E62-8167-5E77E03E9F4E}" destId="{5B547910-20C4-48EC-90D2-8B7A19FD6399}" srcOrd="0" destOrd="0" presId="urn:microsoft.com/office/officeart/2018/2/layout/IconVerticalSolidList"/>
    <dgm:cxn modelId="{3BABB8A8-2CE9-F044-889B-734DCC21EF8B}" type="presOf" srcId="{C26A4242-52B6-44E1-BBB8-5B9B0BBBFC26}" destId="{9C11276E-E368-46D5-B1AD-32B86279E972}" srcOrd="0" destOrd="2" presId="urn:microsoft.com/office/officeart/2018/2/layout/IconVerticalSolidList"/>
    <dgm:cxn modelId="{CDF94CCA-5136-D04A-9A05-F0EF7552F2E6}" type="presOf" srcId="{D7A2D085-B601-4ACC-8B0B-B722A664138C}" destId="{11D26340-FEE3-447F-885B-CB13DB325019}" srcOrd="0" destOrd="0" presId="urn:microsoft.com/office/officeart/2018/2/layout/IconVerticalSolidList"/>
    <dgm:cxn modelId="{E15CC3D1-61D2-524D-84B1-4FE0C629ABA4}" type="presOf" srcId="{CBFA7714-5D7B-4294-8E8B-907240687381}" destId="{9C11276E-E368-46D5-B1AD-32B86279E972}" srcOrd="0" destOrd="0" presId="urn:microsoft.com/office/officeart/2018/2/layout/IconVerticalSolidList"/>
    <dgm:cxn modelId="{4F35F3E1-A446-4163-B985-5902B578A721}" srcId="{D7A2D085-B601-4ACC-8B0B-B722A664138C}" destId="{C51179A8-B471-4E62-8167-5E77E03E9F4E}" srcOrd="2" destOrd="0" parTransId="{103B4BA8-F76C-42D6-8B6A-E165032E2688}" sibTransId="{1ECDDD28-5D6B-439D-B8A6-A7A141E88A85}"/>
    <dgm:cxn modelId="{580180E4-B893-46E8-BD84-615D3CFF41E3}" srcId="{D7A2D085-B601-4ACC-8B0B-B722A664138C}" destId="{2BE38EAD-197B-4B04-A7EA-605C5DE321EB}" srcOrd="1" destOrd="0" parTransId="{4939D0A6-08E5-4E0B-A98F-FC1FDB7E2186}" sibTransId="{BB218681-48CF-44DF-A976-598BF2235A9E}"/>
    <dgm:cxn modelId="{C948F0E4-09E7-684F-A1EF-C796981E030E}" type="presOf" srcId="{2AD23808-FCDB-420C-B305-B2FC154C6F7C}" destId="{A823A762-0703-40CB-AE5A-CB55C374254B}" srcOrd="0" destOrd="0" presId="urn:microsoft.com/office/officeart/2018/2/layout/IconVerticalSolidList"/>
    <dgm:cxn modelId="{B26BAC35-1786-D641-A159-193E4986D636}" type="presParOf" srcId="{11D26340-FEE3-447F-885B-CB13DB325019}" destId="{C1FA1BD2-B217-4CCD-8FF1-6D957F4813DF}" srcOrd="0" destOrd="0" presId="urn:microsoft.com/office/officeart/2018/2/layout/IconVerticalSolidList"/>
    <dgm:cxn modelId="{CF9697C8-66F5-974F-890B-85032F0CE5E0}" type="presParOf" srcId="{C1FA1BD2-B217-4CCD-8FF1-6D957F4813DF}" destId="{BC77C7F3-E94C-4F9D-A483-E57FBB1E8151}" srcOrd="0" destOrd="0" presId="urn:microsoft.com/office/officeart/2018/2/layout/IconVerticalSolidList"/>
    <dgm:cxn modelId="{1990BC4C-F11A-6140-BEA5-861DA852D924}" type="presParOf" srcId="{C1FA1BD2-B217-4CCD-8FF1-6D957F4813DF}" destId="{8D2CC706-C09D-432D-B65E-105D3E7DE31E}" srcOrd="1" destOrd="0" presId="urn:microsoft.com/office/officeart/2018/2/layout/IconVerticalSolidList"/>
    <dgm:cxn modelId="{C1203ED3-726F-A24D-ACE0-65C8BA5437BA}" type="presParOf" srcId="{C1FA1BD2-B217-4CCD-8FF1-6D957F4813DF}" destId="{A6CCE093-A202-4F13-8576-349D30399ECB}" srcOrd="2" destOrd="0" presId="urn:microsoft.com/office/officeart/2018/2/layout/IconVerticalSolidList"/>
    <dgm:cxn modelId="{4865D215-BBB8-8647-B62D-E3F816BBB29E}" type="presParOf" srcId="{C1FA1BD2-B217-4CCD-8FF1-6D957F4813DF}" destId="{A823A762-0703-40CB-AE5A-CB55C374254B}" srcOrd="3" destOrd="0" presId="urn:microsoft.com/office/officeart/2018/2/layout/IconVerticalSolidList"/>
    <dgm:cxn modelId="{A1E3CFC6-2E12-374B-AEC6-F7917419727C}" type="presParOf" srcId="{11D26340-FEE3-447F-885B-CB13DB325019}" destId="{F40226E5-BA49-4B4F-B107-55532D0C5A7E}" srcOrd="1" destOrd="0" presId="urn:microsoft.com/office/officeart/2018/2/layout/IconVerticalSolidList"/>
    <dgm:cxn modelId="{67447EA8-A121-0D4C-997B-E8C77B9B8AE8}" type="presParOf" srcId="{11D26340-FEE3-447F-885B-CB13DB325019}" destId="{E7AD511E-FB63-40E0-9590-BEF74CC953DF}" srcOrd="2" destOrd="0" presId="urn:microsoft.com/office/officeart/2018/2/layout/IconVerticalSolidList"/>
    <dgm:cxn modelId="{6C1AF9AD-7F4D-264C-A584-CD7DBF1E170A}" type="presParOf" srcId="{E7AD511E-FB63-40E0-9590-BEF74CC953DF}" destId="{7AA3FA8A-03F6-44C8-A70E-A6B9BBF784F4}" srcOrd="0" destOrd="0" presId="urn:microsoft.com/office/officeart/2018/2/layout/IconVerticalSolidList"/>
    <dgm:cxn modelId="{897E0393-4A9F-204D-8CF8-F55BFDBFC0DC}" type="presParOf" srcId="{E7AD511E-FB63-40E0-9590-BEF74CC953DF}" destId="{3051FCEF-C330-4E67-9C57-931F85C13518}" srcOrd="1" destOrd="0" presId="urn:microsoft.com/office/officeart/2018/2/layout/IconVerticalSolidList"/>
    <dgm:cxn modelId="{439182F3-9109-774E-9EBE-0AB1EA4E199C}" type="presParOf" srcId="{E7AD511E-FB63-40E0-9590-BEF74CC953DF}" destId="{77363B95-8021-4683-BD4F-47C4E9306906}" srcOrd="2" destOrd="0" presId="urn:microsoft.com/office/officeart/2018/2/layout/IconVerticalSolidList"/>
    <dgm:cxn modelId="{8CCE5C6B-0D8A-264A-9D34-E07551EE4252}" type="presParOf" srcId="{E7AD511E-FB63-40E0-9590-BEF74CC953DF}" destId="{70DFDF25-6A52-4F50-8DEA-BF237719810A}" srcOrd="3" destOrd="0" presId="urn:microsoft.com/office/officeart/2018/2/layout/IconVerticalSolidList"/>
    <dgm:cxn modelId="{2E057BC0-E04E-904E-928A-B2D40FB340C0}" type="presParOf" srcId="{E7AD511E-FB63-40E0-9590-BEF74CC953DF}" destId="{9C11276E-E368-46D5-B1AD-32B86279E972}" srcOrd="4" destOrd="0" presId="urn:microsoft.com/office/officeart/2018/2/layout/IconVerticalSolidList"/>
    <dgm:cxn modelId="{AFE4E1AD-4ABA-1046-AAA0-78F7912D9A38}" type="presParOf" srcId="{11D26340-FEE3-447F-885B-CB13DB325019}" destId="{C7B5DCE3-DDCB-4630-9CAD-DEF4602CEE97}" srcOrd="3" destOrd="0" presId="urn:microsoft.com/office/officeart/2018/2/layout/IconVerticalSolidList"/>
    <dgm:cxn modelId="{8F419BA5-18CC-834D-8B1A-6261F704025E}" type="presParOf" srcId="{11D26340-FEE3-447F-885B-CB13DB325019}" destId="{340A5EA7-0EB5-4A7E-931A-5BAB268F113E}" srcOrd="4" destOrd="0" presId="urn:microsoft.com/office/officeart/2018/2/layout/IconVerticalSolidList"/>
    <dgm:cxn modelId="{622CEE51-38ED-D547-8E89-74B30B29DB79}" type="presParOf" srcId="{340A5EA7-0EB5-4A7E-931A-5BAB268F113E}" destId="{EB5CB758-11D9-417D-91B8-A72CC6A9ABAC}" srcOrd="0" destOrd="0" presId="urn:microsoft.com/office/officeart/2018/2/layout/IconVerticalSolidList"/>
    <dgm:cxn modelId="{5869A517-C2C6-C44C-8DCD-D637FB9347CC}" type="presParOf" srcId="{340A5EA7-0EB5-4A7E-931A-5BAB268F113E}" destId="{74AE0BAE-9A6A-4EE5-948F-A4C8D2D57A6E}" srcOrd="1" destOrd="0" presId="urn:microsoft.com/office/officeart/2018/2/layout/IconVerticalSolidList"/>
    <dgm:cxn modelId="{50BA8053-420F-EE46-B05B-5E786C876212}" type="presParOf" srcId="{340A5EA7-0EB5-4A7E-931A-5BAB268F113E}" destId="{83400D7E-8356-4BEA-9A06-A836450F7587}" srcOrd="2" destOrd="0" presId="urn:microsoft.com/office/officeart/2018/2/layout/IconVerticalSolidList"/>
    <dgm:cxn modelId="{C93C9FA1-757E-404B-841F-712DFA8A7A85}" type="presParOf" srcId="{340A5EA7-0EB5-4A7E-931A-5BAB268F113E}" destId="{5B547910-20C4-48EC-90D2-8B7A19FD63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FBD207-7735-4C14-8CE9-63454EC03B4C}"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3DB1320-7F05-45FA-9B18-03434E026FB0}">
      <dgm:prSet/>
      <dgm:spPr/>
      <dgm:t>
        <a:bodyPr/>
        <a:lstStyle/>
        <a:p>
          <a:pPr>
            <a:lnSpc>
              <a:spcPct val="100000"/>
            </a:lnSpc>
            <a:defRPr b="1"/>
          </a:pPr>
          <a:r>
            <a:rPr lang="en-US" dirty="0"/>
            <a:t>Our criteria for tool selection:</a:t>
          </a:r>
        </a:p>
      </dgm:t>
    </dgm:pt>
    <dgm:pt modelId="{A4CE6C51-A67E-41EF-A68B-A7E7BC898A57}" type="parTrans" cxnId="{E83569C1-A352-4725-8A34-7B947778E885}">
      <dgm:prSet/>
      <dgm:spPr/>
      <dgm:t>
        <a:bodyPr/>
        <a:lstStyle/>
        <a:p>
          <a:endParaRPr lang="en-US"/>
        </a:p>
      </dgm:t>
    </dgm:pt>
    <dgm:pt modelId="{4CFC2E13-B40F-481A-B780-836A7A0E9F93}" type="sibTrans" cxnId="{E83569C1-A352-4725-8A34-7B947778E885}">
      <dgm:prSet/>
      <dgm:spPr/>
      <dgm:t>
        <a:bodyPr/>
        <a:lstStyle/>
        <a:p>
          <a:endParaRPr lang="en-US"/>
        </a:p>
      </dgm:t>
    </dgm:pt>
    <dgm:pt modelId="{CD4A63A3-F5B0-4EF5-800F-F5B88723BC8E}">
      <dgm:prSet/>
      <dgm:spPr/>
      <dgm:t>
        <a:bodyPr/>
        <a:lstStyle/>
        <a:p>
          <a:pPr>
            <a:lnSpc>
              <a:spcPct val="100000"/>
            </a:lnSpc>
          </a:pPr>
          <a:r>
            <a:rPr lang="en-US" dirty="0"/>
            <a:t>- Must be instructor/institution controlled</a:t>
          </a:r>
        </a:p>
      </dgm:t>
    </dgm:pt>
    <dgm:pt modelId="{EABD8BD8-1CBE-459B-88F4-9C68FE9F0C7C}" type="parTrans" cxnId="{255110CA-214D-4958-8FA4-22CD01D1DAEF}">
      <dgm:prSet/>
      <dgm:spPr/>
      <dgm:t>
        <a:bodyPr/>
        <a:lstStyle/>
        <a:p>
          <a:endParaRPr lang="en-US"/>
        </a:p>
      </dgm:t>
    </dgm:pt>
    <dgm:pt modelId="{7BE100F4-D3C4-434B-939F-7F381FDA66D5}" type="sibTrans" cxnId="{255110CA-214D-4958-8FA4-22CD01D1DAEF}">
      <dgm:prSet/>
      <dgm:spPr/>
      <dgm:t>
        <a:bodyPr/>
        <a:lstStyle/>
        <a:p>
          <a:endParaRPr lang="en-US"/>
        </a:p>
      </dgm:t>
    </dgm:pt>
    <dgm:pt modelId="{03804BDE-6B1E-4794-BABB-90BE8D39BF29}">
      <dgm:prSet/>
      <dgm:spPr/>
      <dgm:t>
        <a:bodyPr/>
        <a:lstStyle/>
        <a:p>
          <a:pPr>
            <a:lnSpc>
              <a:spcPct val="100000"/>
            </a:lnSpc>
          </a:pPr>
          <a:r>
            <a:rPr lang="en-US" dirty="0"/>
            <a:t>- Must allow for archiving</a:t>
          </a:r>
        </a:p>
      </dgm:t>
    </dgm:pt>
    <dgm:pt modelId="{ED80B66C-BA0E-4929-A0A0-38B481586F1C}" type="parTrans" cxnId="{52BB8F0B-6C62-4FE8-B46D-5E10DCEF5062}">
      <dgm:prSet/>
      <dgm:spPr/>
      <dgm:t>
        <a:bodyPr/>
        <a:lstStyle/>
        <a:p>
          <a:endParaRPr lang="en-US"/>
        </a:p>
      </dgm:t>
    </dgm:pt>
    <dgm:pt modelId="{D0F249AD-8D72-446F-A51B-E988619EB216}" type="sibTrans" cxnId="{52BB8F0B-6C62-4FE8-B46D-5E10DCEF5062}">
      <dgm:prSet/>
      <dgm:spPr/>
      <dgm:t>
        <a:bodyPr/>
        <a:lstStyle/>
        <a:p>
          <a:endParaRPr lang="en-US"/>
        </a:p>
      </dgm:t>
    </dgm:pt>
    <dgm:pt modelId="{1E8AEABA-6C83-4E15-A392-B5B3776E898C}">
      <dgm:prSet/>
      <dgm:spPr/>
      <dgm:t>
        <a:bodyPr/>
        <a:lstStyle/>
        <a:p>
          <a:pPr>
            <a:lnSpc>
              <a:spcPct val="100000"/>
            </a:lnSpc>
          </a:pPr>
          <a:r>
            <a:rPr lang="en-US" dirty="0"/>
            <a:t>- Must be free for students</a:t>
          </a:r>
        </a:p>
      </dgm:t>
    </dgm:pt>
    <dgm:pt modelId="{503D2962-2724-4904-8619-8C346D7308A2}" type="parTrans" cxnId="{726A52D0-FD77-4B80-B511-59906DF00245}">
      <dgm:prSet/>
      <dgm:spPr/>
      <dgm:t>
        <a:bodyPr/>
        <a:lstStyle/>
        <a:p>
          <a:endParaRPr lang="en-US"/>
        </a:p>
      </dgm:t>
    </dgm:pt>
    <dgm:pt modelId="{7092F485-693B-464E-AEA9-62EB77778CDE}" type="sibTrans" cxnId="{726A52D0-FD77-4B80-B511-59906DF00245}">
      <dgm:prSet/>
      <dgm:spPr/>
      <dgm:t>
        <a:bodyPr/>
        <a:lstStyle/>
        <a:p>
          <a:endParaRPr lang="en-US"/>
        </a:p>
      </dgm:t>
    </dgm:pt>
    <dgm:pt modelId="{F52E9E2D-91BF-474F-85F9-AA91221CF4EC}">
      <dgm:prSet/>
      <dgm:spPr/>
      <dgm:t>
        <a:bodyPr/>
        <a:lstStyle/>
        <a:p>
          <a:pPr>
            <a:lnSpc>
              <a:spcPct val="100000"/>
            </a:lnSpc>
          </a:pPr>
          <a:r>
            <a:rPr lang="en-US" dirty="0"/>
            <a:t>- Must be easy to use</a:t>
          </a:r>
        </a:p>
      </dgm:t>
    </dgm:pt>
    <dgm:pt modelId="{553E80A1-210B-4AFD-B36C-5B8A3FF681F1}" type="parTrans" cxnId="{B6334656-D0CE-4CEC-AD5B-6042FB372778}">
      <dgm:prSet/>
      <dgm:spPr/>
      <dgm:t>
        <a:bodyPr/>
        <a:lstStyle/>
        <a:p>
          <a:endParaRPr lang="en-US"/>
        </a:p>
      </dgm:t>
    </dgm:pt>
    <dgm:pt modelId="{0ECCABBF-392D-4434-87EC-0C7CB5EE6599}" type="sibTrans" cxnId="{B6334656-D0CE-4CEC-AD5B-6042FB372778}">
      <dgm:prSet/>
      <dgm:spPr/>
      <dgm:t>
        <a:bodyPr/>
        <a:lstStyle/>
        <a:p>
          <a:endParaRPr lang="en-US"/>
        </a:p>
      </dgm:t>
    </dgm:pt>
    <dgm:pt modelId="{6CF58B2C-186A-4F45-B122-01164C1BE104}">
      <dgm:prSet/>
      <dgm:spPr/>
      <dgm:t>
        <a:bodyPr/>
        <a:lstStyle/>
        <a:p>
          <a:pPr>
            <a:lnSpc>
              <a:spcPct val="100000"/>
            </a:lnSpc>
          </a:pPr>
          <a:r>
            <a:rPr lang="en-US" dirty="0"/>
            <a:t>- Integration with LMS and other communication tools a bonus</a:t>
          </a:r>
        </a:p>
      </dgm:t>
    </dgm:pt>
    <dgm:pt modelId="{AD218441-7FF4-44E8-8C0A-A5DEFE8C8628}" type="parTrans" cxnId="{5D249B38-BB10-4870-B06B-482048297F07}">
      <dgm:prSet/>
      <dgm:spPr/>
      <dgm:t>
        <a:bodyPr/>
        <a:lstStyle/>
        <a:p>
          <a:endParaRPr lang="en-US"/>
        </a:p>
      </dgm:t>
    </dgm:pt>
    <dgm:pt modelId="{183BA9CA-73DA-4DD7-BDAC-7E9E72AA7F3E}" type="sibTrans" cxnId="{5D249B38-BB10-4870-B06B-482048297F07}">
      <dgm:prSet/>
      <dgm:spPr/>
      <dgm:t>
        <a:bodyPr/>
        <a:lstStyle/>
        <a:p>
          <a:endParaRPr lang="en-US"/>
        </a:p>
      </dgm:t>
    </dgm:pt>
    <dgm:pt modelId="{1D6A4DB2-0364-48FC-94F5-11E0C4650BED}" type="pres">
      <dgm:prSet presAssocID="{49FBD207-7735-4C14-8CE9-63454EC03B4C}" presName="root" presStyleCnt="0">
        <dgm:presLayoutVars>
          <dgm:dir/>
          <dgm:resizeHandles val="exact"/>
        </dgm:presLayoutVars>
      </dgm:prSet>
      <dgm:spPr/>
    </dgm:pt>
    <dgm:pt modelId="{921DF262-DA9B-4A02-9729-A0DC62FD4113}" type="pres">
      <dgm:prSet presAssocID="{A3DB1320-7F05-45FA-9B18-03434E026FB0}" presName="compNode" presStyleCnt="0"/>
      <dgm:spPr/>
    </dgm:pt>
    <dgm:pt modelId="{81D39A04-7141-4274-B08F-0744901854C3}" type="pres">
      <dgm:prSet presAssocID="{A3DB1320-7F05-45FA-9B18-03434E026FB0}"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70FF1735-A3F2-4CDA-971F-19D9C9D23DCD}" type="pres">
      <dgm:prSet presAssocID="{A3DB1320-7F05-45FA-9B18-03434E026FB0}" presName="iconSpace" presStyleCnt="0"/>
      <dgm:spPr/>
    </dgm:pt>
    <dgm:pt modelId="{122DBA2C-6C1A-4DAF-9943-BA021BF12C84}" type="pres">
      <dgm:prSet presAssocID="{A3DB1320-7F05-45FA-9B18-03434E026FB0}" presName="parTx" presStyleLbl="revTx" presStyleIdx="0" presStyleCnt="2">
        <dgm:presLayoutVars>
          <dgm:chMax val="0"/>
          <dgm:chPref val="0"/>
        </dgm:presLayoutVars>
      </dgm:prSet>
      <dgm:spPr/>
    </dgm:pt>
    <dgm:pt modelId="{BCF72705-E588-43DA-8E22-EADD757FBB6D}" type="pres">
      <dgm:prSet presAssocID="{A3DB1320-7F05-45FA-9B18-03434E026FB0}" presName="txSpace" presStyleCnt="0"/>
      <dgm:spPr/>
    </dgm:pt>
    <dgm:pt modelId="{337F55C5-B265-4E37-83B7-22155890BD65}" type="pres">
      <dgm:prSet presAssocID="{A3DB1320-7F05-45FA-9B18-03434E026FB0}" presName="desTx" presStyleLbl="revTx" presStyleIdx="1" presStyleCnt="2">
        <dgm:presLayoutVars/>
      </dgm:prSet>
      <dgm:spPr/>
    </dgm:pt>
  </dgm:ptLst>
  <dgm:cxnLst>
    <dgm:cxn modelId="{52BB8F0B-6C62-4FE8-B46D-5E10DCEF5062}" srcId="{A3DB1320-7F05-45FA-9B18-03434E026FB0}" destId="{03804BDE-6B1E-4794-BABB-90BE8D39BF29}" srcOrd="1" destOrd="0" parTransId="{ED80B66C-BA0E-4929-A0A0-38B481586F1C}" sibTransId="{D0F249AD-8D72-446F-A51B-E988619EB216}"/>
    <dgm:cxn modelId="{7A04F820-31C0-45BA-AA3D-31EDF7525971}" type="presOf" srcId="{1E8AEABA-6C83-4E15-A392-B5B3776E898C}" destId="{337F55C5-B265-4E37-83B7-22155890BD65}" srcOrd="0" destOrd="2" presId="urn:microsoft.com/office/officeart/2018/2/layout/IconLabelDescriptionList"/>
    <dgm:cxn modelId="{5D249B38-BB10-4870-B06B-482048297F07}" srcId="{A3DB1320-7F05-45FA-9B18-03434E026FB0}" destId="{6CF58B2C-186A-4F45-B122-01164C1BE104}" srcOrd="4" destOrd="0" parTransId="{AD218441-7FF4-44E8-8C0A-A5DEFE8C8628}" sibTransId="{183BA9CA-73DA-4DD7-BDAC-7E9E72AA7F3E}"/>
    <dgm:cxn modelId="{D7EA7C48-37A5-49C2-A783-E98AB806EEA3}" type="presOf" srcId="{49FBD207-7735-4C14-8CE9-63454EC03B4C}" destId="{1D6A4DB2-0364-48FC-94F5-11E0C4650BED}" srcOrd="0" destOrd="0" presId="urn:microsoft.com/office/officeart/2018/2/layout/IconLabelDescriptionList"/>
    <dgm:cxn modelId="{B6334656-D0CE-4CEC-AD5B-6042FB372778}" srcId="{A3DB1320-7F05-45FA-9B18-03434E026FB0}" destId="{F52E9E2D-91BF-474F-85F9-AA91221CF4EC}" srcOrd="3" destOrd="0" parTransId="{553E80A1-210B-4AFD-B36C-5B8A3FF681F1}" sibTransId="{0ECCABBF-392D-4434-87EC-0C7CB5EE6599}"/>
    <dgm:cxn modelId="{A2D1B357-42E8-4B19-97EE-142EA2DBCC63}" type="presOf" srcId="{F52E9E2D-91BF-474F-85F9-AA91221CF4EC}" destId="{337F55C5-B265-4E37-83B7-22155890BD65}" srcOrd="0" destOrd="3" presId="urn:microsoft.com/office/officeart/2018/2/layout/IconLabelDescriptionList"/>
    <dgm:cxn modelId="{FE0EC15C-7A3C-4949-8ABF-8143E44AED54}" type="presOf" srcId="{CD4A63A3-F5B0-4EF5-800F-F5B88723BC8E}" destId="{337F55C5-B265-4E37-83B7-22155890BD65}" srcOrd="0" destOrd="0" presId="urn:microsoft.com/office/officeart/2018/2/layout/IconLabelDescriptionList"/>
    <dgm:cxn modelId="{63F29490-28D8-461D-BF1B-04E827038070}" type="presOf" srcId="{A3DB1320-7F05-45FA-9B18-03434E026FB0}" destId="{122DBA2C-6C1A-4DAF-9943-BA021BF12C84}" srcOrd="0" destOrd="0" presId="urn:microsoft.com/office/officeart/2018/2/layout/IconLabelDescriptionList"/>
    <dgm:cxn modelId="{2025FF94-6C75-4100-BEA9-F922D13FA0EC}" type="presOf" srcId="{6CF58B2C-186A-4F45-B122-01164C1BE104}" destId="{337F55C5-B265-4E37-83B7-22155890BD65}" srcOrd="0" destOrd="4" presId="urn:microsoft.com/office/officeart/2018/2/layout/IconLabelDescriptionList"/>
    <dgm:cxn modelId="{A3362E96-1AC1-4EB6-8420-C506A7DB5882}" type="presOf" srcId="{03804BDE-6B1E-4794-BABB-90BE8D39BF29}" destId="{337F55C5-B265-4E37-83B7-22155890BD65}" srcOrd="0" destOrd="1" presId="urn:microsoft.com/office/officeart/2018/2/layout/IconLabelDescriptionList"/>
    <dgm:cxn modelId="{E83569C1-A352-4725-8A34-7B947778E885}" srcId="{49FBD207-7735-4C14-8CE9-63454EC03B4C}" destId="{A3DB1320-7F05-45FA-9B18-03434E026FB0}" srcOrd="0" destOrd="0" parTransId="{A4CE6C51-A67E-41EF-A68B-A7E7BC898A57}" sibTransId="{4CFC2E13-B40F-481A-B780-836A7A0E9F93}"/>
    <dgm:cxn modelId="{255110CA-214D-4958-8FA4-22CD01D1DAEF}" srcId="{A3DB1320-7F05-45FA-9B18-03434E026FB0}" destId="{CD4A63A3-F5B0-4EF5-800F-F5B88723BC8E}" srcOrd="0" destOrd="0" parTransId="{EABD8BD8-1CBE-459B-88F4-9C68FE9F0C7C}" sibTransId="{7BE100F4-D3C4-434B-939F-7F381FDA66D5}"/>
    <dgm:cxn modelId="{726A52D0-FD77-4B80-B511-59906DF00245}" srcId="{A3DB1320-7F05-45FA-9B18-03434E026FB0}" destId="{1E8AEABA-6C83-4E15-A392-B5B3776E898C}" srcOrd="2" destOrd="0" parTransId="{503D2962-2724-4904-8619-8C346D7308A2}" sibTransId="{7092F485-693B-464E-AEA9-62EB77778CDE}"/>
    <dgm:cxn modelId="{9962E3AF-C2C0-49CB-882F-87862AB6A9F4}" type="presParOf" srcId="{1D6A4DB2-0364-48FC-94F5-11E0C4650BED}" destId="{921DF262-DA9B-4A02-9729-A0DC62FD4113}" srcOrd="0" destOrd="0" presId="urn:microsoft.com/office/officeart/2018/2/layout/IconLabelDescriptionList"/>
    <dgm:cxn modelId="{65DE6FED-35AF-4415-ACA8-6F02090F069D}" type="presParOf" srcId="{921DF262-DA9B-4A02-9729-A0DC62FD4113}" destId="{81D39A04-7141-4274-B08F-0744901854C3}" srcOrd="0" destOrd="0" presId="urn:microsoft.com/office/officeart/2018/2/layout/IconLabelDescriptionList"/>
    <dgm:cxn modelId="{696F92A5-C454-4EC6-82D9-E70C9468F1E0}" type="presParOf" srcId="{921DF262-DA9B-4A02-9729-A0DC62FD4113}" destId="{70FF1735-A3F2-4CDA-971F-19D9C9D23DCD}" srcOrd="1" destOrd="0" presId="urn:microsoft.com/office/officeart/2018/2/layout/IconLabelDescriptionList"/>
    <dgm:cxn modelId="{3E5B5C31-E8A1-4157-96A0-29D98EC6F201}" type="presParOf" srcId="{921DF262-DA9B-4A02-9729-A0DC62FD4113}" destId="{122DBA2C-6C1A-4DAF-9943-BA021BF12C84}" srcOrd="2" destOrd="0" presId="urn:microsoft.com/office/officeart/2018/2/layout/IconLabelDescriptionList"/>
    <dgm:cxn modelId="{C0EDA1DE-CD3F-44EB-A12F-545DA9C2A1FD}" type="presParOf" srcId="{921DF262-DA9B-4A02-9729-A0DC62FD4113}" destId="{BCF72705-E588-43DA-8E22-EADD757FBB6D}" srcOrd="3" destOrd="0" presId="urn:microsoft.com/office/officeart/2018/2/layout/IconLabelDescriptionList"/>
    <dgm:cxn modelId="{E9CB5425-1B50-497F-B994-0732F6F3A653}" type="presParOf" srcId="{921DF262-DA9B-4A02-9729-A0DC62FD4113}" destId="{337F55C5-B265-4E37-83B7-22155890BD6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FBD207-7735-4C14-8CE9-63454EC03B4C}" type="doc">
      <dgm:prSet loTypeId="urn:microsoft.com/office/officeart/2018/2/layout/IconLabelDescriptionList" loCatId="icon" qsTypeId="urn:microsoft.com/office/officeart/2005/8/quickstyle/simple1" qsCatId="simple" csTypeId="urn:microsoft.com/office/officeart/2018/5/colors/Iconchunking_neutralbg_accent5_2" csCatId="accent5" phldr="1"/>
      <dgm:spPr/>
      <dgm:t>
        <a:bodyPr/>
        <a:lstStyle/>
        <a:p>
          <a:endParaRPr lang="en-US"/>
        </a:p>
      </dgm:t>
    </dgm:pt>
    <dgm:pt modelId="{A77340E4-3849-48B5-98C6-F1E28BA453A4}">
      <dgm:prSet custT="1"/>
      <dgm:spPr/>
      <dgm:t>
        <a:bodyPr/>
        <a:lstStyle/>
        <a:p>
          <a:pPr>
            <a:defRPr b="1"/>
          </a:pPr>
          <a:r>
            <a:rPr lang="en-US" sz="2000" dirty="0"/>
            <a:t>Discussions may be losing status as the “Gold Standard” for online communication and collaboration</a:t>
          </a:r>
        </a:p>
      </dgm:t>
    </dgm:pt>
    <dgm:pt modelId="{1897EDDD-5A25-462E-BD07-7A7BEB3DD320}" type="parTrans" cxnId="{403FEA0F-99A3-4670-A13F-54DED47573A5}">
      <dgm:prSet/>
      <dgm:spPr/>
      <dgm:t>
        <a:bodyPr/>
        <a:lstStyle/>
        <a:p>
          <a:endParaRPr lang="en-US" sz="2800"/>
        </a:p>
      </dgm:t>
    </dgm:pt>
    <dgm:pt modelId="{25A49626-C6A0-49A3-8011-487164F3FB19}" type="sibTrans" cxnId="{403FEA0F-99A3-4670-A13F-54DED47573A5}">
      <dgm:prSet/>
      <dgm:spPr/>
      <dgm:t>
        <a:bodyPr/>
        <a:lstStyle/>
        <a:p>
          <a:endParaRPr lang="en-US" sz="2800"/>
        </a:p>
      </dgm:t>
    </dgm:pt>
    <dgm:pt modelId="{A00D1537-A598-4AC6-9850-FDEC002F1113}">
      <dgm:prSet custT="1"/>
      <dgm:spPr/>
      <dgm:t>
        <a:bodyPr/>
        <a:lstStyle/>
        <a:p>
          <a:pPr>
            <a:defRPr b="1"/>
          </a:pPr>
          <a:r>
            <a:rPr lang="en-US" sz="2000"/>
            <a:t>As with all good instructional design – start with the end in mind – select the best tool based on your instructional goal</a:t>
          </a:r>
        </a:p>
      </dgm:t>
    </dgm:pt>
    <dgm:pt modelId="{DB6035DC-9737-4590-A2AF-4E60A4C0F4C6}" type="parTrans" cxnId="{07FEE22B-3A51-486A-8F4F-C8950ED96DD4}">
      <dgm:prSet/>
      <dgm:spPr/>
      <dgm:t>
        <a:bodyPr/>
        <a:lstStyle/>
        <a:p>
          <a:endParaRPr lang="en-US" sz="2800"/>
        </a:p>
      </dgm:t>
    </dgm:pt>
    <dgm:pt modelId="{DD37FEAB-215D-4066-B278-D125D41E55EF}" type="sibTrans" cxnId="{07FEE22B-3A51-486A-8F4F-C8950ED96DD4}">
      <dgm:prSet/>
      <dgm:spPr/>
      <dgm:t>
        <a:bodyPr/>
        <a:lstStyle/>
        <a:p>
          <a:endParaRPr lang="en-US" sz="2800"/>
        </a:p>
      </dgm:t>
    </dgm:pt>
    <dgm:pt modelId="{2887E0B3-D447-4AFB-9593-796475141B54}">
      <dgm:prSet custT="1"/>
      <dgm:spPr/>
      <dgm:t>
        <a:bodyPr/>
        <a:lstStyle/>
        <a:p>
          <a:pPr>
            <a:defRPr b="1"/>
          </a:pPr>
          <a:r>
            <a:rPr lang="en-US" sz="2000"/>
            <a:t>Most courses will benefit from a mixed-use strategy of these tools</a:t>
          </a:r>
        </a:p>
      </dgm:t>
    </dgm:pt>
    <dgm:pt modelId="{C942396B-BC03-4D0B-BB62-968A4F9FB95A}" type="parTrans" cxnId="{F623E6D8-F1A6-44F9-9FFB-0BD83BB96813}">
      <dgm:prSet/>
      <dgm:spPr/>
      <dgm:t>
        <a:bodyPr/>
        <a:lstStyle/>
        <a:p>
          <a:endParaRPr lang="en-US" sz="2800"/>
        </a:p>
      </dgm:t>
    </dgm:pt>
    <dgm:pt modelId="{DEF3D1A4-34A3-4B64-A454-5E7A0913F474}" type="sibTrans" cxnId="{F623E6D8-F1A6-44F9-9FFB-0BD83BB96813}">
      <dgm:prSet/>
      <dgm:spPr/>
      <dgm:t>
        <a:bodyPr/>
        <a:lstStyle/>
        <a:p>
          <a:endParaRPr lang="en-US" sz="2800"/>
        </a:p>
      </dgm:t>
    </dgm:pt>
    <dgm:pt modelId="{1D6A4DB2-0364-48FC-94F5-11E0C4650BED}" type="pres">
      <dgm:prSet presAssocID="{49FBD207-7735-4C14-8CE9-63454EC03B4C}" presName="root" presStyleCnt="0">
        <dgm:presLayoutVars>
          <dgm:dir/>
          <dgm:resizeHandles val="exact"/>
        </dgm:presLayoutVars>
      </dgm:prSet>
      <dgm:spPr/>
    </dgm:pt>
    <dgm:pt modelId="{4371E7BE-12E3-4E29-A6BD-9F3768206987}" type="pres">
      <dgm:prSet presAssocID="{A77340E4-3849-48B5-98C6-F1E28BA453A4}" presName="compNode" presStyleCnt="0"/>
      <dgm:spPr/>
    </dgm:pt>
    <dgm:pt modelId="{611A1156-5005-4C51-8D37-26438C7EBA68}" type="pres">
      <dgm:prSet presAssocID="{A77340E4-3849-48B5-98C6-F1E28BA453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DD1CC11E-D52C-43D5-9B6E-B8DC98EA2155}" type="pres">
      <dgm:prSet presAssocID="{A77340E4-3849-48B5-98C6-F1E28BA453A4}" presName="iconSpace" presStyleCnt="0"/>
      <dgm:spPr/>
    </dgm:pt>
    <dgm:pt modelId="{41C54DC2-FE6A-43D1-B7D8-F3F3B707B392}" type="pres">
      <dgm:prSet presAssocID="{A77340E4-3849-48B5-98C6-F1E28BA453A4}" presName="parTx" presStyleLbl="revTx" presStyleIdx="0" presStyleCnt="6">
        <dgm:presLayoutVars>
          <dgm:chMax val="0"/>
          <dgm:chPref val="0"/>
        </dgm:presLayoutVars>
      </dgm:prSet>
      <dgm:spPr/>
    </dgm:pt>
    <dgm:pt modelId="{4AA23D43-FC13-4624-B422-D79803489F3F}" type="pres">
      <dgm:prSet presAssocID="{A77340E4-3849-48B5-98C6-F1E28BA453A4}" presName="txSpace" presStyleCnt="0"/>
      <dgm:spPr/>
    </dgm:pt>
    <dgm:pt modelId="{A8966556-5E14-4E1B-A11B-4A3DD37B6E9F}" type="pres">
      <dgm:prSet presAssocID="{A77340E4-3849-48B5-98C6-F1E28BA453A4}" presName="desTx" presStyleLbl="revTx" presStyleIdx="1" presStyleCnt="6">
        <dgm:presLayoutVars/>
      </dgm:prSet>
      <dgm:spPr/>
    </dgm:pt>
    <dgm:pt modelId="{AD7F1A84-CFC2-4161-A770-EF6BC10173B6}" type="pres">
      <dgm:prSet presAssocID="{25A49626-C6A0-49A3-8011-487164F3FB19}" presName="sibTrans" presStyleCnt="0"/>
      <dgm:spPr/>
    </dgm:pt>
    <dgm:pt modelId="{2235D49F-738D-411A-ABB4-BD89E4C84B65}" type="pres">
      <dgm:prSet presAssocID="{A00D1537-A598-4AC6-9850-FDEC002F1113}" presName="compNode" presStyleCnt="0"/>
      <dgm:spPr/>
    </dgm:pt>
    <dgm:pt modelId="{56CB74DE-12DC-47DE-962F-899479BEDEB4}" type="pres">
      <dgm:prSet presAssocID="{A00D1537-A598-4AC6-9850-FDEC002F11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70FE0F2-BF49-4077-945B-8E5F6C0CD608}" type="pres">
      <dgm:prSet presAssocID="{A00D1537-A598-4AC6-9850-FDEC002F1113}" presName="iconSpace" presStyleCnt="0"/>
      <dgm:spPr/>
    </dgm:pt>
    <dgm:pt modelId="{3F183406-70CC-43BC-8A18-919879463ADE}" type="pres">
      <dgm:prSet presAssocID="{A00D1537-A598-4AC6-9850-FDEC002F1113}" presName="parTx" presStyleLbl="revTx" presStyleIdx="2" presStyleCnt="6">
        <dgm:presLayoutVars>
          <dgm:chMax val="0"/>
          <dgm:chPref val="0"/>
        </dgm:presLayoutVars>
      </dgm:prSet>
      <dgm:spPr/>
    </dgm:pt>
    <dgm:pt modelId="{71DC8404-1935-4AB6-A8E4-6F837CE3C7D7}" type="pres">
      <dgm:prSet presAssocID="{A00D1537-A598-4AC6-9850-FDEC002F1113}" presName="txSpace" presStyleCnt="0"/>
      <dgm:spPr/>
    </dgm:pt>
    <dgm:pt modelId="{0993E5F9-AD4E-4C45-A339-78A2CCCB70C6}" type="pres">
      <dgm:prSet presAssocID="{A00D1537-A598-4AC6-9850-FDEC002F1113}" presName="desTx" presStyleLbl="revTx" presStyleIdx="3" presStyleCnt="6">
        <dgm:presLayoutVars/>
      </dgm:prSet>
      <dgm:spPr/>
    </dgm:pt>
    <dgm:pt modelId="{E261F4D1-F6D6-4A33-8636-FED2C20AB1AD}" type="pres">
      <dgm:prSet presAssocID="{DD37FEAB-215D-4066-B278-D125D41E55EF}" presName="sibTrans" presStyleCnt="0"/>
      <dgm:spPr/>
    </dgm:pt>
    <dgm:pt modelId="{E2395B9B-64F7-4CA3-97B0-74AB38027953}" type="pres">
      <dgm:prSet presAssocID="{2887E0B3-D447-4AFB-9593-796475141B54}" presName="compNode" presStyleCnt="0"/>
      <dgm:spPr/>
    </dgm:pt>
    <dgm:pt modelId="{E774C43E-D23D-4025-96FF-CB6681676F98}" type="pres">
      <dgm:prSet presAssocID="{2887E0B3-D447-4AFB-9593-796475141B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AE55D59C-D531-4692-9D4B-B03C3CF8117C}" type="pres">
      <dgm:prSet presAssocID="{2887E0B3-D447-4AFB-9593-796475141B54}" presName="iconSpace" presStyleCnt="0"/>
      <dgm:spPr/>
    </dgm:pt>
    <dgm:pt modelId="{491BDC6E-E2A3-40B6-B1BE-04834BDCB064}" type="pres">
      <dgm:prSet presAssocID="{2887E0B3-D447-4AFB-9593-796475141B54}" presName="parTx" presStyleLbl="revTx" presStyleIdx="4" presStyleCnt="6">
        <dgm:presLayoutVars>
          <dgm:chMax val="0"/>
          <dgm:chPref val="0"/>
        </dgm:presLayoutVars>
      </dgm:prSet>
      <dgm:spPr/>
    </dgm:pt>
    <dgm:pt modelId="{1D3BFF33-8ADB-4FEC-8407-CD91AC037381}" type="pres">
      <dgm:prSet presAssocID="{2887E0B3-D447-4AFB-9593-796475141B54}" presName="txSpace" presStyleCnt="0"/>
      <dgm:spPr/>
    </dgm:pt>
    <dgm:pt modelId="{E25B6CCC-6162-4C5A-AF01-E4AE345E29C4}" type="pres">
      <dgm:prSet presAssocID="{2887E0B3-D447-4AFB-9593-796475141B54}" presName="desTx" presStyleLbl="revTx" presStyleIdx="5" presStyleCnt="6">
        <dgm:presLayoutVars/>
      </dgm:prSet>
      <dgm:spPr/>
    </dgm:pt>
  </dgm:ptLst>
  <dgm:cxnLst>
    <dgm:cxn modelId="{403FEA0F-99A3-4670-A13F-54DED47573A5}" srcId="{49FBD207-7735-4C14-8CE9-63454EC03B4C}" destId="{A77340E4-3849-48B5-98C6-F1E28BA453A4}" srcOrd="0" destOrd="0" parTransId="{1897EDDD-5A25-462E-BD07-7A7BEB3DD320}" sibTransId="{25A49626-C6A0-49A3-8011-487164F3FB19}"/>
    <dgm:cxn modelId="{07FEE22B-3A51-486A-8F4F-C8950ED96DD4}" srcId="{49FBD207-7735-4C14-8CE9-63454EC03B4C}" destId="{A00D1537-A598-4AC6-9850-FDEC002F1113}" srcOrd="1" destOrd="0" parTransId="{DB6035DC-9737-4590-A2AF-4E60A4C0F4C6}" sibTransId="{DD37FEAB-215D-4066-B278-D125D41E55EF}"/>
    <dgm:cxn modelId="{D7EA7C48-37A5-49C2-A783-E98AB806EEA3}" type="presOf" srcId="{49FBD207-7735-4C14-8CE9-63454EC03B4C}" destId="{1D6A4DB2-0364-48FC-94F5-11E0C4650BED}" srcOrd="0" destOrd="0" presId="urn:microsoft.com/office/officeart/2018/2/layout/IconLabelDescriptionList"/>
    <dgm:cxn modelId="{1A7FAA92-9A10-4D99-8802-846D40FCF68B}" type="presOf" srcId="{A77340E4-3849-48B5-98C6-F1E28BA453A4}" destId="{41C54DC2-FE6A-43D1-B7D8-F3F3B707B392}" srcOrd="0" destOrd="0" presId="urn:microsoft.com/office/officeart/2018/2/layout/IconLabelDescriptionList"/>
    <dgm:cxn modelId="{9FC0A6A4-C867-48BB-8BB9-9A00737C9BB6}" type="presOf" srcId="{A00D1537-A598-4AC6-9850-FDEC002F1113}" destId="{3F183406-70CC-43BC-8A18-919879463ADE}" srcOrd="0" destOrd="0" presId="urn:microsoft.com/office/officeart/2018/2/layout/IconLabelDescriptionList"/>
    <dgm:cxn modelId="{83E820D6-B53E-460E-B242-72C26BF0B6AD}" type="presOf" srcId="{2887E0B3-D447-4AFB-9593-796475141B54}" destId="{491BDC6E-E2A3-40B6-B1BE-04834BDCB064}" srcOrd="0" destOrd="0" presId="urn:microsoft.com/office/officeart/2018/2/layout/IconLabelDescriptionList"/>
    <dgm:cxn modelId="{F623E6D8-F1A6-44F9-9FFB-0BD83BB96813}" srcId="{49FBD207-7735-4C14-8CE9-63454EC03B4C}" destId="{2887E0B3-D447-4AFB-9593-796475141B54}" srcOrd="2" destOrd="0" parTransId="{C942396B-BC03-4D0B-BB62-968A4F9FB95A}" sibTransId="{DEF3D1A4-34A3-4B64-A454-5E7A0913F474}"/>
    <dgm:cxn modelId="{2C50C7DE-2F7C-4951-995C-B6FBCD3683F4}" type="presParOf" srcId="{1D6A4DB2-0364-48FC-94F5-11E0C4650BED}" destId="{4371E7BE-12E3-4E29-A6BD-9F3768206987}" srcOrd="0" destOrd="0" presId="urn:microsoft.com/office/officeart/2018/2/layout/IconLabelDescriptionList"/>
    <dgm:cxn modelId="{E2BE451C-96EE-47C6-B3D7-67FED031F2E8}" type="presParOf" srcId="{4371E7BE-12E3-4E29-A6BD-9F3768206987}" destId="{611A1156-5005-4C51-8D37-26438C7EBA68}" srcOrd="0" destOrd="0" presId="urn:microsoft.com/office/officeart/2018/2/layout/IconLabelDescriptionList"/>
    <dgm:cxn modelId="{1DEFA412-8FBC-4478-8138-D65930232BED}" type="presParOf" srcId="{4371E7BE-12E3-4E29-A6BD-9F3768206987}" destId="{DD1CC11E-D52C-43D5-9B6E-B8DC98EA2155}" srcOrd="1" destOrd="0" presId="urn:microsoft.com/office/officeart/2018/2/layout/IconLabelDescriptionList"/>
    <dgm:cxn modelId="{8C6B2115-59CB-4380-9F89-5A8621D72E07}" type="presParOf" srcId="{4371E7BE-12E3-4E29-A6BD-9F3768206987}" destId="{41C54DC2-FE6A-43D1-B7D8-F3F3B707B392}" srcOrd="2" destOrd="0" presId="urn:microsoft.com/office/officeart/2018/2/layout/IconLabelDescriptionList"/>
    <dgm:cxn modelId="{09696F65-46CF-4161-8D66-6E304F3BB781}" type="presParOf" srcId="{4371E7BE-12E3-4E29-A6BD-9F3768206987}" destId="{4AA23D43-FC13-4624-B422-D79803489F3F}" srcOrd="3" destOrd="0" presId="urn:microsoft.com/office/officeart/2018/2/layout/IconLabelDescriptionList"/>
    <dgm:cxn modelId="{6B13AF88-816B-4A29-84E0-DB25B9E12291}" type="presParOf" srcId="{4371E7BE-12E3-4E29-A6BD-9F3768206987}" destId="{A8966556-5E14-4E1B-A11B-4A3DD37B6E9F}" srcOrd="4" destOrd="0" presId="urn:microsoft.com/office/officeart/2018/2/layout/IconLabelDescriptionList"/>
    <dgm:cxn modelId="{59190B2B-7D81-4F42-8D8C-9887E3C516DC}" type="presParOf" srcId="{1D6A4DB2-0364-48FC-94F5-11E0C4650BED}" destId="{AD7F1A84-CFC2-4161-A770-EF6BC10173B6}" srcOrd="1" destOrd="0" presId="urn:microsoft.com/office/officeart/2018/2/layout/IconLabelDescriptionList"/>
    <dgm:cxn modelId="{DA45D2E9-C45E-4663-8122-20CE37AD8B14}" type="presParOf" srcId="{1D6A4DB2-0364-48FC-94F5-11E0C4650BED}" destId="{2235D49F-738D-411A-ABB4-BD89E4C84B65}" srcOrd="2" destOrd="0" presId="urn:microsoft.com/office/officeart/2018/2/layout/IconLabelDescriptionList"/>
    <dgm:cxn modelId="{98DB0565-078B-4BC0-AA17-9A52DC96F8AB}" type="presParOf" srcId="{2235D49F-738D-411A-ABB4-BD89E4C84B65}" destId="{56CB74DE-12DC-47DE-962F-899479BEDEB4}" srcOrd="0" destOrd="0" presId="urn:microsoft.com/office/officeart/2018/2/layout/IconLabelDescriptionList"/>
    <dgm:cxn modelId="{E5283546-F34B-489E-A1C8-9BF30A310774}" type="presParOf" srcId="{2235D49F-738D-411A-ABB4-BD89E4C84B65}" destId="{B70FE0F2-BF49-4077-945B-8E5F6C0CD608}" srcOrd="1" destOrd="0" presId="urn:microsoft.com/office/officeart/2018/2/layout/IconLabelDescriptionList"/>
    <dgm:cxn modelId="{93BF90B1-F90D-4B23-A5C3-67EB4B0CB7CC}" type="presParOf" srcId="{2235D49F-738D-411A-ABB4-BD89E4C84B65}" destId="{3F183406-70CC-43BC-8A18-919879463ADE}" srcOrd="2" destOrd="0" presId="urn:microsoft.com/office/officeart/2018/2/layout/IconLabelDescriptionList"/>
    <dgm:cxn modelId="{D34BD0DE-3895-480D-8DC3-CA207CB45E97}" type="presParOf" srcId="{2235D49F-738D-411A-ABB4-BD89E4C84B65}" destId="{71DC8404-1935-4AB6-A8E4-6F837CE3C7D7}" srcOrd="3" destOrd="0" presId="urn:microsoft.com/office/officeart/2018/2/layout/IconLabelDescriptionList"/>
    <dgm:cxn modelId="{DA0BA788-9134-4293-9790-7884DF07E94E}" type="presParOf" srcId="{2235D49F-738D-411A-ABB4-BD89E4C84B65}" destId="{0993E5F9-AD4E-4C45-A339-78A2CCCB70C6}" srcOrd="4" destOrd="0" presId="urn:microsoft.com/office/officeart/2018/2/layout/IconLabelDescriptionList"/>
    <dgm:cxn modelId="{5559A114-0D5B-4DF7-BD1B-0C00D06CAB90}" type="presParOf" srcId="{1D6A4DB2-0364-48FC-94F5-11E0C4650BED}" destId="{E261F4D1-F6D6-4A33-8636-FED2C20AB1AD}" srcOrd="3" destOrd="0" presId="urn:microsoft.com/office/officeart/2018/2/layout/IconLabelDescriptionList"/>
    <dgm:cxn modelId="{2A0FD453-9F81-4CD9-9B77-E4747F87F5B3}" type="presParOf" srcId="{1D6A4DB2-0364-48FC-94F5-11E0C4650BED}" destId="{E2395B9B-64F7-4CA3-97B0-74AB38027953}" srcOrd="4" destOrd="0" presId="urn:microsoft.com/office/officeart/2018/2/layout/IconLabelDescriptionList"/>
    <dgm:cxn modelId="{7D1C84F5-5ED5-4275-AEE9-01A1C6227EC4}" type="presParOf" srcId="{E2395B9B-64F7-4CA3-97B0-74AB38027953}" destId="{E774C43E-D23D-4025-96FF-CB6681676F98}" srcOrd="0" destOrd="0" presId="urn:microsoft.com/office/officeart/2018/2/layout/IconLabelDescriptionList"/>
    <dgm:cxn modelId="{28ACA1F2-7B84-4B01-864C-5A9D8D0673AF}" type="presParOf" srcId="{E2395B9B-64F7-4CA3-97B0-74AB38027953}" destId="{AE55D59C-D531-4692-9D4B-B03C3CF8117C}" srcOrd="1" destOrd="0" presId="urn:microsoft.com/office/officeart/2018/2/layout/IconLabelDescriptionList"/>
    <dgm:cxn modelId="{409D6283-9629-4799-A5F2-C8DA957A75D0}" type="presParOf" srcId="{E2395B9B-64F7-4CA3-97B0-74AB38027953}" destId="{491BDC6E-E2A3-40B6-B1BE-04834BDCB064}" srcOrd="2" destOrd="0" presId="urn:microsoft.com/office/officeart/2018/2/layout/IconLabelDescriptionList"/>
    <dgm:cxn modelId="{814AB852-B84A-43A0-AB7A-CD128434C1D4}" type="presParOf" srcId="{E2395B9B-64F7-4CA3-97B0-74AB38027953}" destId="{1D3BFF33-8ADB-4FEC-8407-CD91AC037381}" srcOrd="3" destOrd="0" presId="urn:microsoft.com/office/officeart/2018/2/layout/IconLabelDescriptionList"/>
    <dgm:cxn modelId="{56E67257-320F-49A7-8E97-EF1EF01A38AC}" type="presParOf" srcId="{E2395B9B-64F7-4CA3-97B0-74AB38027953}" destId="{E25B6CCC-6162-4C5A-AF01-E4AE345E29C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2867-7F64-894E-A647-005F05A2F44A}">
      <dsp:nvSpPr>
        <dsp:cNvPr id="0" name=""/>
        <dsp:cNvSpPr/>
      </dsp:nvSpPr>
      <dsp:spPr>
        <a:xfrm>
          <a:off x="0" y="434349"/>
          <a:ext cx="4869656" cy="164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Can you think of a time when a videocall helped YOU connect with someone? </a:t>
          </a:r>
        </a:p>
      </dsp:txBody>
      <dsp:txXfrm>
        <a:off x="80532" y="514881"/>
        <a:ext cx="4708592" cy="1488636"/>
      </dsp:txXfrm>
    </dsp:sp>
    <dsp:sp modelId="{9D3E02A5-1784-644F-91E2-E509C3E46803}">
      <dsp:nvSpPr>
        <dsp:cNvPr id="0" name=""/>
        <dsp:cNvSpPr/>
      </dsp:nvSpPr>
      <dsp:spPr>
        <a:xfrm>
          <a:off x="0" y="2170450"/>
          <a:ext cx="4869656" cy="1649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How many texts do you send/receive in a day?</a:t>
          </a:r>
        </a:p>
      </dsp:txBody>
      <dsp:txXfrm>
        <a:off x="80532" y="2250982"/>
        <a:ext cx="4708592" cy="1488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ACF79-3774-FB41-9A52-46C0CF2ED5EC}">
      <dsp:nvSpPr>
        <dsp:cNvPr id="0" name=""/>
        <dsp:cNvSpPr/>
      </dsp:nvSpPr>
      <dsp:spPr>
        <a:xfrm>
          <a:off x="0" y="0"/>
          <a:ext cx="8283575" cy="20322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6F2CDE-17B9-724D-B77F-E4C846ED8F15}">
      <dsp:nvSpPr>
        <dsp:cNvPr id="0" name=""/>
        <dsp:cNvSpPr/>
      </dsp:nvSpPr>
      <dsp:spPr>
        <a:xfrm>
          <a:off x="248507" y="270962"/>
          <a:ext cx="2433300" cy="14902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88F4F0-BD51-114B-9AA7-284336D36F9D}">
      <dsp:nvSpPr>
        <dsp:cNvPr id="0" name=""/>
        <dsp:cNvSpPr/>
      </dsp:nvSpPr>
      <dsp:spPr>
        <a:xfrm rot="10800000">
          <a:off x="248507" y="2032218"/>
          <a:ext cx="2433300" cy="248382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Zoom</a:t>
          </a:r>
          <a:endParaRPr lang="en-US" sz="2800" b="1" kern="1200" dirty="0">
            <a:solidFill>
              <a:schemeClr val="bg1"/>
            </a:solidFill>
          </a:endParaRPr>
        </a:p>
        <a:p>
          <a:pPr marL="0" lvl="0" indent="0" algn="ctr" defTabSz="1244600">
            <a:lnSpc>
              <a:spcPct val="90000"/>
            </a:lnSpc>
            <a:spcBef>
              <a:spcPct val="0"/>
            </a:spcBef>
            <a:spcAft>
              <a:spcPct val="35000"/>
            </a:spcAft>
            <a:buNone/>
          </a:pPr>
          <a:br>
            <a:rPr lang="en-US" sz="1800" kern="1200" dirty="0"/>
          </a:br>
          <a:r>
            <a:rPr lang="en-US" sz="1800" kern="1200" dirty="0"/>
            <a:t>Free license =</a:t>
          </a:r>
          <a:br>
            <a:rPr lang="en-US" sz="1800" kern="1200" dirty="0"/>
          </a:br>
          <a:r>
            <a:rPr lang="en-US" sz="1800" kern="1200" dirty="0"/>
            <a:t>40 min. calls</a:t>
          </a:r>
          <a:br>
            <a:rPr lang="en-US" sz="1800" kern="1200" dirty="0"/>
          </a:br>
          <a:r>
            <a:rPr lang="en-US" sz="1800" kern="1200" dirty="0"/>
            <a:t>Local Files</a:t>
          </a:r>
        </a:p>
      </dsp:txBody>
      <dsp:txXfrm rot="10800000">
        <a:off x="323339" y="2032218"/>
        <a:ext cx="2283636" cy="2408990"/>
      </dsp:txXfrm>
    </dsp:sp>
    <dsp:sp modelId="{5CE4E2B1-097C-B246-8AA1-53952FA0D97B}">
      <dsp:nvSpPr>
        <dsp:cNvPr id="0" name=""/>
        <dsp:cNvSpPr/>
      </dsp:nvSpPr>
      <dsp:spPr>
        <a:xfrm>
          <a:off x="2925137" y="270962"/>
          <a:ext cx="2433300" cy="149029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3591FF-C2A6-6544-ACAF-FD470C8ED9AC}">
      <dsp:nvSpPr>
        <dsp:cNvPr id="0" name=""/>
        <dsp:cNvSpPr/>
      </dsp:nvSpPr>
      <dsp:spPr>
        <a:xfrm rot="10800000">
          <a:off x="2925137" y="2032218"/>
          <a:ext cx="2433300" cy="248382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Slack</a:t>
          </a: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1800" kern="1200" dirty="0"/>
        </a:p>
        <a:p>
          <a:pPr marL="0" lvl="0" indent="0" algn="ctr" defTabSz="1244600">
            <a:lnSpc>
              <a:spcPct val="90000"/>
            </a:lnSpc>
            <a:spcBef>
              <a:spcPct val="0"/>
            </a:spcBef>
            <a:spcAft>
              <a:spcPct val="35000"/>
            </a:spcAft>
            <a:buNone/>
          </a:pPr>
          <a:r>
            <a:rPr lang="en-US" sz="1800" kern="1200" dirty="0"/>
            <a:t>Free Workspaces</a:t>
          </a:r>
        </a:p>
        <a:p>
          <a:pPr marL="0" lvl="0" indent="0" algn="ctr" defTabSz="1244600">
            <a:lnSpc>
              <a:spcPct val="90000"/>
            </a:lnSpc>
            <a:spcBef>
              <a:spcPct val="0"/>
            </a:spcBef>
            <a:spcAft>
              <a:spcPct val="35000"/>
            </a:spcAft>
            <a:buNone/>
          </a:pPr>
          <a:r>
            <a:rPr lang="en-US" sz="1800" kern="1200" dirty="0"/>
            <a:t>Limited Archiving</a:t>
          </a:r>
        </a:p>
        <a:p>
          <a:pPr marL="0" lvl="0" indent="0" algn="ctr" defTabSz="1244600">
            <a:lnSpc>
              <a:spcPct val="90000"/>
            </a:lnSpc>
            <a:spcBef>
              <a:spcPct val="0"/>
            </a:spcBef>
            <a:spcAft>
              <a:spcPct val="35000"/>
            </a:spcAft>
            <a:buNone/>
          </a:pPr>
          <a:endParaRPr lang="en-US" sz="1800" kern="1200" dirty="0"/>
        </a:p>
      </dsp:txBody>
      <dsp:txXfrm rot="10800000">
        <a:off x="2999969" y="2032218"/>
        <a:ext cx="2283636" cy="2408990"/>
      </dsp:txXfrm>
    </dsp:sp>
    <dsp:sp modelId="{18993E69-C0B9-B74A-A767-5976FE919BBC}">
      <dsp:nvSpPr>
        <dsp:cNvPr id="0" name=""/>
        <dsp:cNvSpPr/>
      </dsp:nvSpPr>
      <dsp:spPr>
        <a:xfrm>
          <a:off x="5601767" y="270962"/>
          <a:ext cx="2433300" cy="149029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DFB9A7-C985-B443-B114-E0979A9FB255}">
      <dsp:nvSpPr>
        <dsp:cNvPr id="0" name=""/>
        <dsp:cNvSpPr/>
      </dsp:nvSpPr>
      <dsp:spPr>
        <a:xfrm rot="10800000">
          <a:off x="5601767" y="2032218"/>
          <a:ext cx="2433300" cy="248382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t>Slack Apps</a:t>
          </a:r>
        </a:p>
        <a:p>
          <a:pPr marL="0" lvl="0" indent="0" algn="ctr" defTabSz="1066800">
            <a:lnSpc>
              <a:spcPct val="90000"/>
            </a:lnSpc>
            <a:spcBef>
              <a:spcPct val="0"/>
            </a:spcBef>
            <a:spcAft>
              <a:spcPct val="35000"/>
            </a:spcAft>
            <a:buNone/>
          </a:pPr>
          <a:endParaRPr lang="en-US" sz="1800" b="1" kern="1200" dirty="0"/>
        </a:p>
        <a:p>
          <a:pPr marL="0" lvl="0" indent="0" algn="ctr" defTabSz="1066800">
            <a:lnSpc>
              <a:spcPct val="90000"/>
            </a:lnSpc>
            <a:spcBef>
              <a:spcPct val="0"/>
            </a:spcBef>
            <a:spcAft>
              <a:spcPct val="35000"/>
            </a:spcAft>
            <a:buNone/>
          </a:pPr>
          <a:r>
            <a:rPr lang="en-US" sz="1800" b="0" kern="1200" dirty="0"/>
            <a:t>Google Documents</a:t>
          </a:r>
        </a:p>
        <a:p>
          <a:pPr marL="0" lvl="0" indent="0" algn="ctr" defTabSz="1066800">
            <a:lnSpc>
              <a:spcPct val="90000"/>
            </a:lnSpc>
            <a:spcBef>
              <a:spcPct val="0"/>
            </a:spcBef>
            <a:spcAft>
              <a:spcPct val="35000"/>
            </a:spcAft>
            <a:buNone/>
          </a:pPr>
          <a:r>
            <a:rPr lang="en-US" sz="1800" b="0" kern="1200" dirty="0"/>
            <a:t>Office 365</a:t>
          </a:r>
        </a:p>
        <a:p>
          <a:pPr marL="0" lvl="0" indent="0" algn="ctr" defTabSz="1066800">
            <a:lnSpc>
              <a:spcPct val="90000"/>
            </a:lnSpc>
            <a:spcBef>
              <a:spcPct val="0"/>
            </a:spcBef>
            <a:spcAft>
              <a:spcPct val="35000"/>
            </a:spcAft>
            <a:buNone/>
          </a:pPr>
          <a:r>
            <a:rPr lang="en-US" sz="1800" b="0" kern="1200" dirty="0"/>
            <a:t>Zoom</a:t>
          </a:r>
        </a:p>
        <a:p>
          <a:pPr marL="0" lvl="0" indent="0" algn="ctr" defTabSz="1066800">
            <a:lnSpc>
              <a:spcPct val="90000"/>
            </a:lnSpc>
            <a:spcBef>
              <a:spcPct val="0"/>
            </a:spcBef>
            <a:spcAft>
              <a:spcPct val="35000"/>
            </a:spcAft>
            <a:buNone/>
          </a:pPr>
          <a:r>
            <a:rPr lang="en-US" sz="1800" b="0" kern="1200" dirty="0"/>
            <a:t>Emoji</a:t>
          </a:r>
        </a:p>
      </dsp:txBody>
      <dsp:txXfrm rot="10800000">
        <a:off x="5676599" y="2032218"/>
        <a:ext cx="2283636" cy="2408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EC295-0AF5-40A7-A176-0E1FB8BE3E62}">
      <dsp:nvSpPr>
        <dsp:cNvPr id="0" name=""/>
        <dsp:cNvSpPr/>
      </dsp:nvSpPr>
      <dsp:spPr>
        <a:xfrm>
          <a:off x="370394" y="46148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2AD8F0-0AB8-4F7B-B4CD-E8DA6D0A6530}">
      <dsp:nvSpPr>
        <dsp:cNvPr id="0" name=""/>
        <dsp:cNvSpPr/>
      </dsp:nvSpPr>
      <dsp:spPr>
        <a:xfrm>
          <a:off x="8" y="1579589"/>
          <a:ext cx="1800000" cy="76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1" kern="1200" cap="all" baseline="0" dirty="0"/>
            <a:t>“I never realized how important having slack would be until we were messaging and sharing so much information on slack.”</a:t>
          </a:r>
        </a:p>
      </dsp:txBody>
      <dsp:txXfrm>
        <a:off x="8" y="1579589"/>
        <a:ext cx="1800000" cy="762627"/>
      </dsp:txXfrm>
    </dsp:sp>
    <dsp:sp modelId="{CBD84EF2-1743-45D8-96CD-928230517077}">
      <dsp:nvSpPr>
        <dsp:cNvPr id="0" name=""/>
        <dsp:cNvSpPr/>
      </dsp:nvSpPr>
      <dsp:spPr>
        <a:xfrm>
          <a:off x="3116664" y="52424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7E08AF-6C61-4138-BEB1-EF7C58DCE25D}">
      <dsp:nvSpPr>
        <dsp:cNvPr id="0" name=""/>
        <dsp:cNvSpPr/>
      </dsp:nvSpPr>
      <dsp:spPr>
        <a:xfrm>
          <a:off x="2046032" y="1587658"/>
          <a:ext cx="3183588" cy="76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1" kern="1200" cap="all" baseline="0" dirty="0"/>
            <a:t>“It provided a great method for our team to facilitate daily communication and interactions.  </a:t>
          </a:r>
          <a:br>
            <a:rPr lang="en-US" sz="1200" b="1" kern="1200" cap="all" baseline="0" dirty="0"/>
          </a:br>
          <a:br>
            <a:rPr lang="en-US" sz="1200" b="1" kern="1200" cap="all" baseline="0" dirty="0"/>
          </a:br>
          <a:r>
            <a:rPr lang="en-US" sz="1200" b="1" kern="1200" cap="all" baseline="0" dirty="0"/>
            <a:t>the capability to share documents was a great feature within slack. Our team was able to share the items that we worked on which ensured we WERE constantly working together."  </a:t>
          </a:r>
        </a:p>
      </dsp:txBody>
      <dsp:txXfrm>
        <a:off x="2046032" y="1587658"/>
        <a:ext cx="3183588" cy="762627"/>
      </dsp:txXfrm>
    </dsp:sp>
    <dsp:sp modelId="{0BEA71FA-18D0-4D2F-9BD9-6936EEA8D26B}">
      <dsp:nvSpPr>
        <dsp:cNvPr id="0" name=""/>
        <dsp:cNvSpPr/>
      </dsp:nvSpPr>
      <dsp:spPr>
        <a:xfrm>
          <a:off x="6348424" y="54894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6CB9A-41E4-45CB-9281-7E96453E020E}">
      <dsp:nvSpPr>
        <dsp:cNvPr id="0" name=""/>
        <dsp:cNvSpPr/>
      </dsp:nvSpPr>
      <dsp:spPr>
        <a:xfrm>
          <a:off x="5601266" y="1588909"/>
          <a:ext cx="2169666" cy="76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1" kern="1200" cap="all" baseline="0" dirty="0"/>
            <a:t>“Slack is the most effective thing. I got messages in real time like texting and I was able to upload my team video. </a:t>
          </a:r>
        </a:p>
        <a:p>
          <a:pPr marL="0" lvl="0" indent="0" algn="l" defTabSz="533400">
            <a:lnSpc>
              <a:spcPct val="100000"/>
            </a:lnSpc>
            <a:spcBef>
              <a:spcPct val="0"/>
            </a:spcBef>
            <a:spcAft>
              <a:spcPct val="35000"/>
            </a:spcAft>
            <a:buNone/>
          </a:pPr>
          <a:r>
            <a:rPr lang="en-US" sz="1200" b="1" kern="1200" cap="all" baseline="0" dirty="0"/>
            <a:t>The capabilities are amazing and I have implemented this with work team members so no one had to give up their personal data.” </a:t>
          </a:r>
        </a:p>
      </dsp:txBody>
      <dsp:txXfrm>
        <a:off x="5601266" y="1588909"/>
        <a:ext cx="2169666" cy="762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7C7F3-E94C-4F9D-A483-E57FBB1E8151}">
      <dsp:nvSpPr>
        <dsp:cNvPr id="0" name=""/>
        <dsp:cNvSpPr/>
      </dsp:nvSpPr>
      <dsp:spPr>
        <a:xfrm>
          <a:off x="0" y="559"/>
          <a:ext cx="5336770" cy="1310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2CC706-C09D-432D-B65E-105D3E7DE31E}">
      <dsp:nvSpPr>
        <dsp:cNvPr id="0" name=""/>
        <dsp:cNvSpPr/>
      </dsp:nvSpPr>
      <dsp:spPr>
        <a:xfrm>
          <a:off x="396371" y="295381"/>
          <a:ext cx="720676" cy="720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23A762-0703-40CB-AE5A-CB55C374254B}">
      <dsp:nvSpPr>
        <dsp:cNvPr id="0" name=""/>
        <dsp:cNvSpPr/>
      </dsp:nvSpPr>
      <dsp:spPr>
        <a:xfrm>
          <a:off x="1513419" y="559"/>
          <a:ext cx="3823350" cy="131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76" tIns="138676" rIns="138676" bIns="138676" numCol="1" spcCol="1270" anchor="ctr" anchorCtr="0">
          <a:noAutofit/>
        </a:bodyPr>
        <a:lstStyle/>
        <a:p>
          <a:pPr marL="0" lvl="0" indent="0" algn="l" defTabSz="755650">
            <a:lnSpc>
              <a:spcPct val="100000"/>
            </a:lnSpc>
            <a:spcBef>
              <a:spcPct val="0"/>
            </a:spcBef>
            <a:spcAft>
              <a:spcPct val="35000"/>
            </a:spcAft>
            <a:buNone/>
          </a:pPr>
          <a:r>
            <a:rPr lang="en-US" sz="1700" kern="1200"/>
            <a:t>Do videocalls and slack build greater learning community in online courses?</a:t>
          </a:r>
          <a:br>
            <a:rPr lang="en-US" sz="1700" kern="1200"/>
          </a:br>
          <a:endParaRPr lang="en-US" sz="1700" kern="1200"/>
        </a:p>
      </dsp:txBody>
      <dsp:txXfrm>
        <a:off x="1513419" y="559"/>
        <a:ext cx="3823350" cy="1310320"/>
      </dsp:txXfrm>
    </dsp:sp>
    <dsp:sp modelId="{7AA3FA8A-03F6-44C8-A70E-A6B9BBF784F4}">
      <dsp:nvSpPr>
        <dsp:cNvPr id="0" name=""/>
        <dsp:cNvSpPr/>
      </dsp:nvSpPr>
      <dsp:spPr>
        <a:xfrm>
          <a:off x="0" y="1638459"/>
          <a:ext cx="5336770" cy="1310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1FCEF-C330-4E67-9C57-931F85C13518}">
      <dsp:nvSpPr>
        <dsp:cNvPr id="0" name=""/>
        <dsp:cNvSpPr/>
      </dsp:nvSpPr>
      <dsp:spPr>
        <a:xfrm>
          <a:off x="396371" y="1933281"/>
          <a:ext cx="720676" cy="720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FDF25-6A52-4F50-8DEA-BF237719810A}">
      <dsp:nvSpPr>
        <dsp:cNvPr id="0" name=""/>
        <dsp:cNvSpPr/>
      </dsp:nvSpPr>
      <dsp:spPr>
        <a:xfrm>
          <a:off x="1513419" y="1638459"/>
          <a:ext cx="2401546" cy="131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76" tIns="138676" rIns="138676" bIns="138676" numCol="1" spcCol="1270" anchor="ctr" anchorCtr="0">
          <a:noAutofit/>
        </a:bodyPr>
        <a:lstStyle/>
        <a:p>
          <a:pPr marL="0" lvl="0" indent="0" algn="l" defTabSz="755650">
            <a:lnSpc>
              <a:spcPct val="100000"/>
            </a:lnSpc>
            <a:spcBef>
              <a:spcPct val="0"/>
            </a:spcBef>
            <a:spcAft>
              <a:spcPct val="35000"/>
            </a:spcAft>
            <a:buNone/>
          </a:pPr>
          <a:r>
            <a:rPr lang="en-US" sz="1700" kern="1200"/>
            <a:t>Which tool/method do students prefer when engaging with:</a:t>
          </a:r>
        </a:p>
      </dsp:txBody>
      <dsp:txXfrm>
        <a:off x="1513419" y="1638459"/>
        <a:ext cx="2401546" cy="1310320"/>
      </dsp:txXfrm>
    </dsp:sp>
    <dsp:sp modelId="{9C11276E-E368-46D5-B1AD-32B86279E972}">
      <dsp:nvSpPr>
        <dsp:cNvPr id="0" name=""/>
        <dsp:cNvSpPr/>
      </dsp:nvSpPr>
      <dsp:spPr>
        <a:xfrm>
          <a:off x="3914966" y="1638459"/>
          <a:ext cx="1421803" cy="131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76" tIns="138676" rIns="138676" bIns="138676" numCol="1" spcCol="1270" anchor="ctr" anchorCtr="0">
          <a:noAutofit/>
        </a:bodyPr>
        <a:lstStyle/>
        <a:p>
          <a:pPr marL="0" lvl="0" indent="0" algn="l" defTabSz="711200">
            <a:lnSpc>
              <a:spcPct val="100000"/>
            </a:lnSpc>
            <a:spcBef>
              <a:spcPct val="0"/>
            </a:spcBef>
            <a:spcAft>
              <a:spcPct val="35000"/>
            </a:spcAft>
            <a:buFont typeface="Arial" panose="020B0604020202020204" pitchFamily="34" charset="0"/>
            <a:buNone/>
          </a:pPr>
          <a:r>
            <a:rPr lang="en-US" sz="1600" kern="1200" dirty="0"/>
            <a:t>Content</a:t>
          </a:r>
        </a:p>
        <a:p>
          <a:pPr marL="0" lvl="0" indent="0" algn="l" defTabSz="711200">
            <a:lnSpc>
              <a:spcPct val="100000"/>
            </a:lnSpc>
            <a:spcBef>
              <a:spcPct val="0"/>
            </a:spcBef>
            <a:spcAft>
              <a:spcPct val="35000"/>
            </a:spcAft>
            <a:buFont typeface="Arial" panose="020B0604020202020204" pitchFamily="34" charset="0"/>
            <a:buNone/>
          </a:pPr>
          <a:r>
            <a:rPr lang="en-US" sz="1600" kern="1200" dirty="0"/>
            <a:t>Instructor</a:t>
          </a:r>
        </a:p>
        <a:p>
          <a:pPr marL="0" lvl="0" indent="0" algn="l" defTabSz="711200">
            <a:lnSpc>
              <a:spcPct val="100000"/>
            </a:lnSpc>
            <a:spcBef>
              <a:spcPct val="0"/>
            </a:spcBef>
            <a:spcAft>
              <a:spcPct val="35000"/>
            </a:spcAft>
            <a:buFont typeface="Arial" panose="020B0604020202020204" pitchFamily="34" charset="0"/>
            <a:buNone/>
          </a:pPr>
          <a:r>
            <a:rPr lang="en-US" sz="1600" kern="1200" dirty="0"/>
            <a:t>Classmates</a:t>
          </a:r>
        </a:p>
      </dsp:txBody>
      <dsp:txXfrm>
        <a:off x="3914966" y="1638459"/>
        <a:ext cx="1421803" cy="1310320"/>
      </dsp:txXfrm>
    </dsp:sp>
    <dsp:sp modelId="{EB5CB758-11D9-417D-91B8-A72CC6A9ABAC}">
      <dsp:nvSpPr>
        <dsp:cNvPr id="0" name=""/>
        <dsp:cNvSpPr/>
      </dsp:nvSpPr>
      <dsp:spPr>
        <a:xfrm>
          <a:off x="0" y="3276360"/>
          <a:ext cx="5336770" cy="1310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AE0BAE-9A6A-4EE5-948F-A4C8D2D57A6E}">
      <dsp:nvSpPr>
        <dsp:cNvPr id="0" name=""/>
        <dsp:cNvSpPr/>
      </dsp:nvSpPr>
      <dsp:spPr>
        <a:xfrm>
          <a:off x="396371" y="3571182"/>
          <a:ext cx="720676" cy="720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547910-20C4-48EC-90D2-8B7A19FD6399}">
      <dsp:nvSpPr>
        <dsp:cNvPr id="0" name=""/>
        <dsp:cNvSpPr/>
      </dsp:nvSpPr>
      <dsp:spPr>
        <a:xfrm>
          <a:off x="1513419" y="3276360"/>
          <a:ext cx="3823350" cy="131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76" tIns="138676" rIns="138676" bIns="138676" numCol="1" spcCol="1270" anchor="ctr" anchorCtr="0">
          <a:noAutofit/>
        </a:bodyPr>
        <a:lstStyle/>
        <a:p>
          <a:pPr marL="0" lvl="0" indent="0" algn="l" defTabSz="755650">
            <a:lnSpc>
              <a:spcPct val="100000"/>
            </a:lnSpc>
            <a:spcBef>
              <a:spcPct val="0"/>
            </a:spcBef>
            <a:spcAft>
              <a:spcPct val="35000"/>
            </a:spcAft>
            <a:buNone/>
          </a:pPr>
          <a:r>
            <a:rPr lang="en-US" sz="1700" kern="1200"/>
            <a:t>Should we expand the use of Slack into all program courses?</a:t>
          </a:r>
        </a:p>
      </dsp:txBody>
      <dsp:txXfrm>
        <a:off x="1513419" y="3276360"/>
        <a:ext cx="3823350" cy="1310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39A04-7141-4274-B08F-0744901854C3}">
      <dsp:nvSpPr>
        <dsp:cNvPr id="0" name=""/>
        <dsp:cNvSpPr/>
      </dsp:nvSpPr>
      <dsp:spPr>
        <a:xfrm>
          <a:off x="2871" y="361770"/>
          <a:ext cx="1343834" cy="10356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2DBA2C-6C1A-4DAF-9943-BA021BF12C84}">
      <dsp:nvSpPr>
        <dsp:cNvPr id="0" name=""/>
        <dsp:cNvSpPr/>
      </dsp:nvSpPr>
      <dsp:spPr>
        <a:xfrm>
          <a:off x="2871" y="1501906"/>
          <a:ext cx="3839528" cy="44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Our criteria for tool selection:</a:t>
          </a:r>
        </a:p>
      </dsp:txBody>
      <dsp:txXfrm>
        <a:off x="2871" y="1501906"/>
        <a:ext cx="3839528" cy="443830"/>
      </dsp:txXfrm>
    </dsp:sp>
    <dsp:sp modelId="{337F55C5-B265-4E37-83B7-22155890BD65}">
      <dsp:nvSpPr>
        <dsp:cNvPr id="0" name=""/>
        <dsp:cNvSpPr/>
      </dsp:nvSpPr>
      <dsp:spPr>
        <a:xfrm>
          <a:off x="2871" y="1994355"/>
          <a:ext cx="3839528" cy="79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 Must be instructor/institution controlled</a:t>
          </a:r>
        </a:p>
        <a:p>
          <a:pPr marL="0" lvl="0" indent="0" algn="l" defTabSz="755650">
            <a:lnSpc>
              <a:spcPct val="100000"/>
            </a:lnSpc>
            <a:spcBef>
              <a:spcPct val="0"/>
            </a:spcBef>
            <a:spcAft>
              <a:spcPct val="35000"/>
            </a:spcAft>
            <a:buNone/>
          </a:pPr>
          <a:r>
            <a:rPr lang="en-US" sz="1700" kern="1200" dirty="0"/>
            <a:t>- Must allow for archiving</a:t>
          </a:r>
        </a:p>
        <a:p>
          <a:pPr marL="0" lvl="0" indent="0" algn="l" defTabSz="755650">
            <a:lnSpc>
              <a:spcPct val="100000"/>
            </a:lnSpc>
            <a:spcBef>
              <a:spcPct val="0"/>
            </a:spcBef>
            <a:spcAft>
              <a:spcPct val="35000"/>
            </a:spcAft>
            <a:buNone/>
          </a:pPr>
          <a:r>
            <a:rPr lang="en-US" sz="1700" kern="1200" dirty="0"/>
            <a:t>- Must be free for students</a:t>
          </a:r>
        </a:p>
        <a:p>
          <a:pPr marL="0" lvl="0" indent="0" algn="l" defTabSz="755650">
            <a:lnSpc>
              <a:spcPct val="100000"/>
            </a:lnSpc>
            <a:spcBef>
              <a:spcPct val="0"/>
            </a:spcBef>
            <a:spcAft>
              <a:spcPct val="35000"/>
            </a:spcAft>
            <a:buNone/>
          </a:pPr>
          <a:r>
            <a:rPr lang="en-US" sz="1700" kern="1200" dirty="0"/>
            <a:t>- Must be easy to use</a:t>
          </a:r>
        </a:p>
        <a:p>
          <a:pPr marL="0" lvl="0" indent="0" algn="l" defTabSz="755650">
            <a:lnSpc>
              <a:spcPct val="100000"/>
            </a:lnSpc>
            <a:spcBef>
              <a:spcPct val="0"/>
            </a:spcBef>
            <a:spcAft>
              <a:spcPct val="35000"/>
            </a:spcAft>
            <a:buNone/>
          </a:pPr>
          <a:r>
            <a:rPr lang="en-US" sz="1700" kern="1200" dirty="0"/>
            <a:t>- Integration with LMS and other communication tools a bonus</a:t>
          </a:r>
        </a:p>
      </dsp:txBody>
      <dsp:txXfrm>
        <a:off x="2871" y="1994355"/>
        <a:ext cx="3839528" cy="7983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A1156-5005-4C51-8D37-26438C7EBA68}">
      <dsp:nvSpPr>
        <dsp:cNvPr id="0" name=""/>
        <dsp:cNvSpPr/>
      </dsp:nvSpPr>
      <dsp:spPr>
        <a:xfrm>
          <a:off x="295" y="106410"/>
          <a:ext cx="823921" cy="823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C54DC2-FE6A-43D1-B7D8-F3F3B707B392}">
      <dsp:nvSpPr>
        <dsp:cNvPr id="0" name=""/>
        <dsp:cNvSpPr/>
      </dsp:nvSpPr>
      <dsp:spPr>
        <a:xfrm>
          <a:off x="295" y="1077104"/>
          <a:ext cx="2354062" cy="167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Discussions may be losing status as the “Gold Standard” for online communication and collaboration</a:t>
          </a:r>
        </a:p>
      </dsp:txBody>
      <dsp:txXfrm>
        <a:off x="295" y="1077104"/>
        <a:ext cx="2354062" cy="1674421"/>
      </dsp:txXfrm>
    </dsp:sp>
    <dsp:sp modelId="{A8966556-5E14-4E1B-A11B-4A3DD37B6E9F}">
      <dsp:nvSpPr>
        <dsp:cNvPr id="0" name=""/>
        <dsp:cNvSpPr/>
      </dsp:nvSpPr>
      <dsp:spPr>
        <a:xfrm>
          <a:off x="295" y="2819792"/>
          <a:ext cx="2354062" cy="699911"/>
        </a:xfrm>
        <a:prstGeom prst="rect">
          <a:avLst/>
        </a:prstGeom>
        <a:noFill/>
        <a:ln>
          <a:noFill/>
        </a:ln>
        <a:effectLst/>
      </dsp:spPr>
      <dsp:style>
        <a:lnRef idx="0">
          <a:scrgbClr r="0" g="0" b="0"/>
        </a:lnRef>
        <a:fillRef idx="0">
          <a:scrgbClr r="0" g="0" b="0"/>
        </a:fillRef>
        <a:effectRef idx="0">
          <a:scrgbClr r="0" g="0" b="0"/>
        </a:effectRef>
        <a:fontRef idx="minor"/>
      </dsp:style>
    </dsp:sp>
    <dsp:sp modelId="{56CB74DE-12DC-47DE-962F-899479BEDEB4}">
      <dsp:nvSpPr>
        <dsp:cNvPr id="0" name=""/>
        <dsp:cNvSpPr/>
      </dsp:nvSpPr>
      <dsp:spPr>
        <a:xfrm>
          <a:off x="2766318" y="106410"/>
          <a:ext cx="823921" cy="823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83406-70CC-43BC-8A18-919879463ADE}">
      <dsp:nvSpPr>
        <dsp:cNvPr id="0" name=""/>
        <dsp:cNvSpPr/>
      </dsp:nvSpPr>
      <dsp:spPr>
        <a:xfrm>
          <a:off x="2766318" y="1077104"/>
          <a:ext cx="2354062" cy="167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a:t>As with all good instructional design – start with the end in mind – select the best tool based on your instructional goal</a:t>
          </a:r>
        </a:p>
      </dsp:txBody>
      <dsp:txXfrm>
        <a:off x="2766318" y="1077104"/>
        <a:ext cx="2354062" cy="1674421"/>
      </dsp:txXfrm>
    </dsp:sp>
    <dsp:sp modelId="{0993E5F9-AD4E-4C45-A339-78A2CCCB70C6}">
      <dsp:nvSpPr>
        <dsp:cNvPr id="0" name=""/>
        <dsp:cNvSpPr/>
      </dsp:nvSpPr>
      <dsp:spPr>
        <a:xfrm>
          <a:off x="2766318" y="2819792"/>
          <a:ext cx="2354062" cy="699911"/>
        </a:xfrm>
        <a:prstGeom prst="rect">
          <a:avLst/>
        </a:prstGeom>
        <a:noFill/>
        <a:ln>
          <a:noFill/>
        </a:ln>
        <a:effectLst/>
      </dsp:spPr>
      <dsp:style>
        <a:lnRef idx="0">
          <a:scrgbClr r="0" g="0" b="0"/>
        </a:lnRef>
        <a:fillRef idx="0">
          <a:scrgbClr r="0" g="0" b="0"/>
        </a:fillRef>
        <a:effectRef idx="0">
          <a:scrgbClr r="0" g="0" b="0"/>
        </a:effectRef>
        <a:fontRef idx="minor"/>
      </dsp:style>
    </dsp:sp>
    <dsp:sp modelId="{E774C43E-D23D-4025-96FF-CB6681676F98}">
      <dsp:nvSpPr>
        <dsp:cNvPr id="0" name=""/>
        <dsp:cNvSpPr/>
      </dsp:nvSpPr>
      <dsp:spPr>
        <a:xfrm>
          <a:off x="5532342" y="106410"/>
          <a:ext cx="823921" cy="823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1BDC6E-E2A3-40B6-B1BE-04834BDCB064}">
      <dsp:nvSpPr>
        <dsp:cNvPr id="0" name=""/>
        <dsp:cNvSpPr/>
      </dsp:nvSpPr>
      <dsp:spPr>
        <a:xfrm>
          <a:off x="5532342" y="1077104"/>
          <a:ext cx="2354062" cy="167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a:t>Most courses will benefit from a mixed-use strategy of these tools</a:t>
          </a:r>
        </a:p>
      </dsp:txBody>
      <dsp:txXfrm>
        <a:off x="5532342" y="1077104"/>
        <a:ext cx="2354062" cy="1674421"/>
      </dsp:txXfrm>
    </dsp:sp>
    <dsp:sp modelId="{E25B6CCC-6162-4C5A-AF01-E4AE345E29C4}">
      <dsp:nvSpPr>
        <dsp:cNvPr id="0" name=""/>
        <dsp:cNvSpPr/>
      </dsp:nvSpPr>
      <dsp:spPr>
        <a:xfrm>
          <a:off x="5532342" y="2819792"/>
          <a:ext cx="2354062" cy="69991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BA2175-B916-AC47-9950-9DB23DCEE8A0}" type="datetimeFigureOut">
              <a:rPr lang="en-US" smtClean="0"/>
              <a:t>1/10/20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D19739-17C1-2540-A6B5-0ADA05FBC18A}" type="slidenum">
              <a:rPr lang="en-US" smtClean="0"/>
              <a:t>‹#›</a:t>
            </a:fld>
            <a:endParaRPr lang="en-US"/>
          </a:p>
        </p:txBody>
      </p:sp>
    </p:spTree>
    <p:extLst>
      <p:ext uri="{BB962C8B-B14F-4D97-AF65-F5344CB8AC3E}">
        <p14:creationId xmlns:p14="http://schemas.microsoft.com/office/powerpoint/2010/main" val="3504512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514DB-9031-8C41-90F2-198019955CAF}" type="datetimeFigureOut">
              <a:rPr lang="en-US" smtClean="0"/>
              <a:t>1/10/20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C7DBA-AB27-AD4D-84C5-9771C56A1BA9}" type="slidenum">
              <a:rPr lang="en-US" smtClean="0"/>
              <a:t>‹#›</a:t>
            </a:fld>
            <a:endParaRPr lang="en-US"/>
          </a:p>
        </p:txBody>
      </p:sp>
    </p:spTree>
    <p:extLst>
      <p:ext uri="{BB962C8B-B14F-4D97-AF65-F5344CB8AC3E}">
        <p14:creationId xmlns:p14="http://schemas.microsoft.com/office/powerpoint/2010/main" val="11480447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Welcome: I’m Amber and I’m Linda and we are here to share our research and experiences pertaining to one of the most significant challenges facing online instructors = which is how to create connected/engaged student learning communities online (where they feel connected to their instructor and peers in meaningful way).  </a:t>
            </a:r>
            <a:endParaRPr lang="en-US" dirty="0">
              <a:effectLst/>
            </a:endParaRPr>
          </a:p>
          <a:p>
            <a:endParaRPr lang="en-US" dirty="0"/>
          </a:p>
          <a:p>
            <a:r>
              <a:rPr lang="en-US" dirty="0"/>
              <a:t>Linda – I have been using online discussions, sort of the “gold standard” in online courses since 1997…</a:t>
            </a:r>
          </a:p>
          <a:p>
            <a:r>
              <a:rPr lang="en-US" dirty="0"/>
              <a:t>Amber – I have been using online videocalls since ----</a:t>
            </a:r>
          </a:p>
          <a:p>
            <a:r>
              <a:rPr lang="en-US" dirty="0"/>
              <a:t>Linda – I integrated Slack in my first course in 2015</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past decade we’ve been studying how our students respond to the integration of videoconferencing, text-based communication, and static content in our online courses. </a:t>
            </a:r>
          </a:p>
          <a:p>
            <a:endParaRPr lang="en-US" dirty="0"/>
          </a:p>
          <a:p>
            <a:endParaRPr lang="en-US" dirty="0"/>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47CC7DBA-AB27-AD4D-84C5-9771C56A1BA9}" type="slidenum">
              <a:rPr lang="en-US" smtClean="0"/>
              <a:t>1</a:t>
            </a:fld>
            <a:endParaRPr lang="en-US"/>
          </a:p>
        </p:txBody>
      </p:sp>
    </p:spTree>
    <p:extLst>
      <p:ext uri="{BB962C8B-B14F-4D97-AF65-F5344CB8AC3E}">
        <p14:creationId xmlns:p14="http://schemas.microsoft.com/office/powerpoint/2010/main" val="56989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recently this past year</a:t>
            </a:r>
          </a:p>
        </p:txBody>
      </p:sp>
      <p:sp>
        <p:nvSpPr>
          <p:cNvPr id="4" name="Slide Number Placeholder 3"/>
          <p:cNvSpPr>
            <a:spLocks noGrp="1"/>
          </p:cNvSpPr>
          <p:nvPr>
            <p:ph type="sldNum" sz="quarter" idx="5"/>
          </p:nvPr>
        </p:nvSpPr>
        <p:spPr/>
        <p:txBody>
          <a:bodyPr/>
          <a:lstStyle/>
          <a:p>
            <a:fld id="{47CC7DBA-AB27-AD4D-84C5-9771C56A1BA9}" type="slidenum">
              <a:rPr lang="en-US" smtClean="0"/>
              <a:t>13</a:t>
            </a:fld>
            <a:endParaRPr lang="en-US"/>
          </a:p>
        </p:txBody>
      </p:sp>
    </p:spTree>
    <p:extLst>
      <p:ext uri="{BB962C8B-B14F-4D97-AF65-F5344CB8AC3E}">
        <p14:creationId xmlns:p14="http://schemas.microsoft.com/office/powerpoint/2010/main" val="399881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recently this past year</a:t>
            </a:r>
          </a:p>
        </p:txBody>
      </p:sp>
      <p:sp>
        <p:nvSpPr>
          <p:cNvPr id="4" name="Slide Number Placeholder 3"/>
          <p:cNvSpPr>
            <a:spLocks noGrp="1"/>
          </p:cNvSpPr>
          <p:nvPr>
            <p:ph type="sldNum" sz="quarter" idx="5"/>
          </p:nvPr>
        </p:nvSpPr>
        <p:spPr/>
        <p:txBody>
          <a:bodyPr/>
          <a:lstStyle/>
          <a:p>
            <a:fld id="{47CC7DBA-AB27-AD4D-84C5-9771C56A1BA9}" type="slidenum">
              <a:rPr lang="en-US" smtClean="0"/>
              <a:t>14</a:t>
            </a:fld>
            <a:endParaRPr lang="en-US"/>
          </a:p>
        </p:txBody>
      </p:sp>
    </p:spTree>
    <p:extLst>
      <p:ext uri="{BB962C8B-B14F-4D97-AF65-F5344CB8AC3E}">
        <p14:creationId xmlns:p14="http://schemas.microsoft.com/office/powerpoint/2010/main" val="12521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recently this past year</a:t>
            </a:r>
          </a:p>
        </p:txBody>
      </p:sp>
      <p:sp>
        <p:nvSpPr>
          <p:cNvPr id="4" name="Slide Number Placeholder 3"/>
          <p:cNvSpPr>
            <a:spLocks noGrp="1"/>
          </p:cNvSpPr>
          <p:nvPr>
            <p:ph type="sldNum" sz="quarter" idx="5"/>
          </p:nvPr>
        </p:nvSpPr>
        <p:spPr/>
        <p:txBody>
          <a:bodyPr/>
          <a:lstStyle/>
          <a:p>
            <a:fld id="{47CC7DBA-AB27-AD4D-84C5-9771C56A1BA9}" type="slidenum">
              <a:rPr lang="en-US" smtClean="0"/>
              <a:t>15</a:t>
            </a:fld>
            <a:endParaRPr lang="en-US"/>
          </a:p>
        </p:txBody>
      </p:sp>
    </p:spTree>
    <p:extLst>
      <p:ext uri="{BB962C8B-B14F-4D97-AF65-F5344CB8AC3E}">
        <p14:creationId xmlns:p14="http://schemas.microsoft.com/office/powerpoint/2010/main" val="347413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recently this past year</a:t>
            </a:r>
          </a:p>
        </p:txBody>
      </p:sp>
      <p:sp>
        <p:nvSpPr>
          <p:cNvPr id="4" name="Slide Number Placeholder 3"/>
          <p:cNvSpPr>
            <a:spLocks noGrp="1"/>
          </p:cNvSpPr>
          <p:nvPr>
            <p:ph type="sldNum" sz="quarter" idx="5"/>
          </p:nvPr>
        </p:nvSpPr>
        <p:spPr/>
        <p:txBody>
          <a:bodyPr/>
          <a:lstStyle/>
          <a:p>
            <a:fld id="{47CC7DBA-AB27-AD4D-84C5-9771C56A1BA9}" type="slidenum">
              <a:rPr lang="en-US" smtClean="0"/>
              <a:t>16</a:t>
            </a:fld>
            <a:endParaRPr lang="en-US"/>
          </a:p>
        </p:txBody>
      </p:sp>
    </p:spTree>
    <p:extLst>
      <p:ext uri="{BB962C8B-B14F-4D97-AF65-F5344CB8AC3E}">
        <p14:creationId xmlns:p14="http://schemas.microsoft.com/office/powerpoint/2010/main" val="23749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When/how has a videocall helped YOU connect with someone?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how many texts would you estimate you send and receive in a day?  (in 2019, for most folks, it’s about 94 a day)….worldwide, it’s about 23 billion a day (so basically a million texts were sent while you read this question). – (</a:t>
            </a:r>
            <a:r>
              <a:rPr lang="en-US" sz="1200" kern="1200" dirty="0" err="1">
                <a:solidFill>
                  <a:schemeClr val="tx1"/>
                </a:solidFill>
                <a:effectLst/>
                <a:latin typeface="+mn-lt"/>
                <a:ea typeface="+mn-ea"/>
                <a:cs typeface="+mn-cs"/>
              </a:rPr>
              <a:t>Dobrilova</a:t>
            </a:r>
            <a:r>
              <a:rPr lang="en-US" sz="1200" kern="1200" dirty="0">
                <a:solidFill>
                  <a:schemeClr val="tx1"/>
                </a:solidFill>
                <a:effectLst/>
                <a:latin typeface="+mn-lt"/>
                <a:ea typeface="+mn-ea"/>
                <a:cs typeface="+mn-cs"/>
              </a:rPr>
              <a:t>, 2019)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clear to see that technology advances have enabled us to better connect and communicate, but can they also be used to help us improve learning?  And our answer and research findings, quite simply, is yes (when used appropriately and intentionally).</a:t>
            </a:r>
          </a:p>
          <a:p>
            <a:endParaRPr lang="en-US" dirty="0"/>
          </a:p>
        </p:txBody>
      </p:sp>
      <p:sp>
        <p:nvSpPr>
          <p:cNvPr id="4" name="Slide Number Placeholder 3"/>
          <p:cNvSpPr>
            <a:spLocks noGrp="1"/>
          </p:cNvSpPr>
          <p:nvPr>
            <p:ph type="sldNum" sz="quarter" idx="5"/>
          </p:nvPr>
        </p:nvSpPr>
        <p:spPr/>
        <p:txBody>
          <a:bodyPr/>
          <a:lstStyle/>
          <a:p>
            <a:fld id="{47CC7DBA-AB27-AD4D-84C5-9771C56A1BA9}" type="slidenum">
              <a:rPr lang="en-US" smtClean="0"/>
              <a:t>2</a:t>
            </a:fld>
            <a:endParaRPr lang="en-US"/>
          </a:p>
        </p:txBody>
      </p:sp>
    </p:spTree>
    <p:extLst>
      <p:ext uri="{BB962C8B-B14F-4D97-AF65-F5344CB8AC3E}">
        <p14:creationId xmlns:p14="http://schemas.microsoft.com/office/powerpoint/2010/main" val="329084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Analyze and utilize tangible strategies to integrate video and texting</a:t>
            </a:r>
            <a:endParaRPr lang="en-US" dirty="0"/>
          </a:p>
          <a:p>
            <a:r>
              <a:rPr lang="en-US" sz="1200" kern="1200" dirty="0">
                <a:solidFill>
                  <a:schemeClr val="tx1"/>
                </a:solidFill>
                <a:effectLst/>
                <a:latin typeface="+mn-lt"/>
                <a:ea typeface="+mn-ea"/>
                <a:cs typeface="+mn-cs"/>
              </a:rPr>
              <a:t>Explore free, open source tools to support video-based, text-based communication</a:t>
            </a:r>
            <a:endParaRPr lang="en-US" dirty="0"/>
          </a:p>
          <a:p>
            <a:r>
              <a:rPr lang="en-US" sz="1200" kern="1200" dirty="0">
                <a:solidFill>
                  <a:schemeClr val="tx1"/>
                </a:solidFill>
                <a:effectLst/>
                <a:latin typeface="+mn-lt"/>
                <a:ea typeface="+mn-ea"/>
                <a:cs typeface="+mn-cs"/>
              </a:rPr>
              <a:t>Exchange experiences/ideas of successful implementation</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CC7DBA-AB27-AD4D-84C5-9771C56A1BA9}" type="slidenum">
              <a:rPr lang="en-US" smtClean="0"/>
              <a:t>3</a:t>
            </a:fld>
            <a:endParaRPr lang="en-US"/>
          </a:p>
        </p:txBody>
      </p:sp>
    </p:spTree>
    <p:extLst>
      <p:ext uri="{BB962C8B-B14F-4D97-AF65-F5344CB8AC3E}">
        <p14:creationId xmlns:p14="http://schemas.microsoft.com/office/powerpoint/2010/main" val="408558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also important to note that we began with integration into one course, then made changes to integrate it into all courses in the program based on student demand.  Which then led the university (5 years later) to adopt a university-wide license for zoom for every instructor.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 habits are also what led us to notice that students were working around our LMS to communicate (texting each other and we didn’t know what was/wasn’t going on outside of class in those communications – so we integrated slack.  </a:t>
            </a:r>
          </a:p>
          <a:p>
            <a:endParaRPr lang="en-US" dirty="0"/>
          </a:p>
        </p:txBody>
      </p:sp>
      <p:sp>
        <p:nvSpPr>
          <p:cNvPr id="4" name="Slide Number Placeholder 3"/>
          <p:cNvSpPr>
            <a:spLocks noGrp="1"/>
          </p:cNvSpPr>
          <p:nvPr>
            <p:ph type="sldNum" sz="quarter" idx="5"/>
          </p:nvPr>
        </p:nvSpPr>
        <p:spPr/>
        <p:txBody>
          <a:bodyPr/>
          <a:lstStyle/>
          <a:p>
            <a:fld id="{47CC7DBA-AB27-AD4D-84C5-9771C56A1BA9}" type="slidenum">
              <a:rPr lang="en-US" smtClean="0"/>
              <a:t>4</a:t>
            </a:fld>
            <a:endParaRPr lang="en-US"/>
          </a:p>
        </p:txBody>
      </p:sp>
    </p:spTree>
    <p:extLst>
      <p:ext uri="{BB962C8B-B14F-4D97-AF65-F5344CB8AC3E}">
        <p14:creationId xmlns:p14="http://schemas.microsoft.com/office/powerpoint/2010/main" val="71181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collect feedback from students every term through formal surveys, as well as through focus groups…these are some comments from students about the use of videocalls…</a:t>
            </a:r>
          </a:p>
        </p:txBody>
      </p:sp>
      <p:sp>
        <p:nvSpPr>
          <p:cNvPr id="4" name="Slide Number Placeholder 3"/>
          <p:cNvSpPr>
            <a:spLocks noGrp="1"/>
          </p:cNvSpPr>
          <p:nvPr>
            <p:ph type="sldNum" sz="quarter" idx="5"/>
          </p:nvPr>
        </p:nvSpPr>
        <p:spPr/>
        <p:txBody>
          <a:bodyPr/>
          <a:lstStyle/>
          <a:p>
            <a:fld id="{47CC7DBA-AB27-AD4D-84C5-9771C56A1BA9}" type="slidenum">
              <a:rPr lang="en-US" smtClean="0"/>
              <a:t>6</a:t>
            </a:fld>
            <a:endParaRPr lang="en-US"/>
          </a:p>
        </p:txBody>
      </p:sp>
    </p:spTree>
    <p:extLst>
      <p:ext uri="{BB962C8B-B14F-4D97-AF65-F5344CB8AC3E}">
        <p14:creationId xmlns:p14="http://schemas.microsoft.com/office/powerpoint/2010/main" val="388967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CC7DBA-AB27-AD4D-84C5-9771C56A1BA9}" type="slidenum">
              <a:rPr lang="en-US" smtClean="0"/>
              <a:t>9</a:t>
            </a:fld>
            <a:endParaRPr lang="en-US"/>
          </a:p>
        </p:txBody>
      </p:sp>
    </p:spTree>
    <p:extLst>
      <p:ext uri="{BB962C8B-B14F-4D97-AF65-F5344CB8AC3E}">
        <p14:creationId xmlns:p14="http://schemas.microsoft.com/office/powerpoint/2010/main" val="311525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Sabbatical work led us to investigate the impact of weekly videoconferencing to supplement and support work within their course team projects.  And we investigated: </a:t>
            </a:r>
          </a:p>
          <a:p>
            <a:pPr lvl="0"/>
            <a:r>
              <a:rPr lang="en-US" sz="1200" kern="1200" dirty="0">
                <a:solidFill>
                  <a:schemeClr val="tx1"/>
                </a:solidFill>
                <a:effectLst/>
                <a:latin typeface="+mn-lt"/>
                <a:ea typeface="+mn-ea"/>
                <a:cs typeface="+mn-cs"/>
              </a:rPr>
              <a:t>Activation of prior knowledges</a:t>
            </a:r>
          </a:p>
          <a:p>
            <a:pPr lvl="0"/>
            <a:r>
              <a:rPr lang="en-US" sz="1200" kern="1200" dirty="0">
                <a:solidFill>
                  <a:schemeClr val="tx1"/>
                </a:solidFill>
                <a:effectLst/>
                <a:latin typeface="+mn-lt"/>
                <a:ea typeface="+mn-ea"/>
                <a:cs typeface="+mn-cs"/>
              </a:rPr>
              <a:t>Communication climate</a:t>
            </a:r>
          </a:p>
          <a:p>
            <a:pPr lvl="0"/>
            <a:r>
              <a:rPr lang="en-US" sz="1200" kern="1200" dirty="0">
                <a:solidFill>
                  <a:schemeClr val="tx1"/>
                </a:solidFill>
                <a:effectLst/>
                <a:latin typeface="+mn-lt"/>
                <a:ea typeface="+mn-ea"/>
                <a:cs typeface="+mn-cs"/>
              </a:rPr>
              <a:t>Group learning</a:t>
            </a:r>
          </a:p>
          <a:p>
            <a:pPr lvl="0"/>
            <a:r>
              <a:rPr lang="en-US" sz="1200" kern="1200" dirty="0">
                <a:solidFill>
                  <a:schemeClr val="tx1"/>
                </a:solidFill>
                <a:effectLst/>
                <a:latin typeface="+mn-lt"/>
                <a:ea typeface="+mn-ea"/>
                <a:cs typeface="+mn-cs"/>
              </a:rPr>
              <a:t>Satisfaction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also led us to investigate the use or text-based communication (as well as a comparison among static course content, video-based communication and text-based communication).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limited time here today, we will share the more broad overview of our findings, but they revealed (read slide).</a:t>
            </a:r>
          </a:p>
          <a:p>
            <a:endParaRPr lang="en-US" dirty="0"/>
          </a:p>
        </p:txBody>
      </p:sp>
      <p:sp>
        <p:nvSpPr>
          <p:cNvPr id="4" name="Slide Number Placeholder 3"/>
          <p:cNvSpPr>
            <a:spLocks noGrp="1"/>
          </p:cNvSpPr>
          <p:nvPr>
            <p:ph type="sldNum" sz="quarter" idx="5"/>
          </p:nvPr>
        </p:nvSpPr>
        <p:spPr/>
        <p:txBody>
          <a:bodyPr/>
          <a:lstStyle/>
          <a:p>
            <a:fld id="{47CC7DBA-AB27-AD4D-84C5-9771C56A1BA9}" type="slidenum">
              <a:rPr lang="en-US" smtClean="0"/>
              <a:t>10</a:t>
            </a:fld>
            <a:endParaRPr lang="en-US"/>
          </a:p>
        </p:txBody>
      </p:sp>
    </p:spTree>
    <p:extLst>
      <p:ext uri="{BB962C8B-B14F-4D97-AF65-F5344CB8AC3E}">
        <p14:creationId xmlns:p14="http://schemas.microsoft.com/office/powerpoint/2010/main" val="357917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Sabbatical work led us to investigate the impact of weekly videoconferencing to supplement and support work within their course team projects.  And we investigated: </a:t>
            </a:r>
          </a:p>
          <a:p>
            <a:pPr lvl="0"/>
            <a:r>
              <a:rPr lang="en-US" sz="1200" kern="1200" dirty="0">
                <a:solidFill>
                  <a:schemeClr val="tx1"/>
                </a:solidFill>
                <a:effectLst/>
                <a:latin typeface="+mn-lt"/>
                <a:ea typeface="+mn-ea"/>
                <a:cs typeface="+mn-cs"/>
              </a:rPr>
              <a:t>Activation of prior knowledges</a:t>
            </a:r>
          </a:p>
          <a:p>
            <a:pPr lvl="0"/>
            <a:r>
              <a:rPr lang="en-US" sz="1200" kern="1200" dirty="0">
                <a:solidFill>
                  <a:schemeClr val="tx1"/>
                </a:solidFill>
                <a:effectLst/>
                <a:latin typeface="+mn-lt"/>
                <a:ea typeface="+mn-ea"/>
                <a:cs typeface="+mn-cs"/>
              </a:rPr>
              <a:t>Communication climate</a:t>
            </a:r>
          </a:p>
          <a:p>
            <a:pPr lvl="0"/>
            <a:r>
              <a:rPr lang="en-US" sz="1200" kern="1200" dirty="0">
                <a:solidFill>
                  <a:schemeClr val="tx1"/>
                </a:solidFill>
                <a:effectLst/>
                <a:latin typeface="+mn-lt"/>
                <a:ea typeface="+mn-ea"/>
                <a:cs typeface="+mn-cs"/>
              </a:rPr>
              <a:t>Group learning</a:t>
            </a:r>
          </a:p>
          <a:p>
            <a:pPr lvl="0"/>
            <a:r>
              <a:rPr lang="en-US" sz="1200" kern="1200" dirty="0">
                <a:solidFill>
                  <a:schemeClr val="tx1"/>
                </a:solidFill>
                <a:effectLst/>
                <a:latin typeface="+mn-lt"/>
                <a:ea typeface="+mn-ea"/>
                <a:cs typeface="+mn-cs"/>
              </a:rPr>
              <a:t>Satisfaction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also led us to investigate the use or text-based communication (as well as a comparison among static course content, video-based communication and text-based communication).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limited time here today, we will share the more broad overview of our findings, but they revealed (read slide).</a:t>
            </a:r>
          </a:p>
          <a:p>
            <a:endParaRPr lang="en-US" dirty="0"/>
          </a:p>
        </p:txBody>
      </p:sp>
      <p:sp>
        <p:nvSpPr>
          <p:cNvPr id="4" name="Slide Number Placeholder 3"/>
          <p:cNvSpPr>
            <a:spLocks noGrp="1"/>
          </p:cNvSpPr>
          <p:nvPr>
            <p:ph type="sldNum" sz="quarter" idx="5"/>
          </p:nvPr>
        </p:nvSpPr>
        <p:spPr/>
        <p:txBody>
          <a:bodyPr/>
          <a:lstStyle/>
          <a:p>
            <a:fld id="{47CC7DBA-AB27-AD4D-84C5-9771C56A1BA9}" type="slidenum">
              <a:rPr lang="en-US" smtClean="0"/>
              <a:t>11</a:t>
            </a:fld>
            <a:endParaRPr lang="en-US"/>
          </a:p>
        </p:txBody>
      </p:sp>
    </p:spTree>
    <p:extLst>
      <p:ext uri="{BB962C8B-B14F-4D97-AF65-F5344CB8AC3E}">
        <p14:creationId xmlns:p14="http://schemas.microsoft.com/office/powerpoint/2010/main" val="76595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for all </a:t>
            </a:r>
          </a:p>
          <a:p>
            <a:r>
              <a:rPr lang="en-US" dirty="0"/>
              <a:t>100% for last bullet</a:t>
            </a:r>
          </a:p>
          <a:p>
            <a:endParaRPr lang="en-US" dirty="0"/>
          </a:p>
          <a:p>
            <a:r>
              <a:rPr lang="en-US" dirty="0"/>
              <a:t>We used the classroom community scale, </a:t>
            </a:r>
            <a:r>
              <a:rPr lang="en-US" dirty="0" err="1"/>
              <a:t>edmondson’s</a:t>
            </a:r>
            <a:r>
              <a:rPr lang="en-US" dirty="0"/>
              <a:t> survey questions on psychological safety and communication climate, along with group learning satisfaction survey questions.</a:t>
            </a:r>
          </a:p>
        </p:txBody>
      </p:sp>
      <p:sp>
        <p:nvSpPr>
          <p:cNvPr id="4" name="Slide Number Placeholder 3"/>
          <p:cNvSpPr>
            <a:spLocks noGrp="1"/>
          </p:cNvSpPr>
          <p:nvPr>
            <p:ph type="sldNum" sz="quarter" idx="5"/>
          </p:nvPr>
        </p:nvSpPr>
        <p:spPr/>
        <p:txBody>
          <a:bodyPr/>
          <a:lstStyle/>
          <a:p>
            <a:fld id="{47CC7DBA-AB27-AD4D-84C5-9771C56A1BA9}" type="slidenum">
              <a:rPr lang="en-US" smtClean="0"/>
              <a:t>12</a:t>
            </a:fld>
            <a:endParaRPr lang="en-US"/>
          </a:p>
        </p:txBody>
      </p:sp>
    </p:spTree>
    <p:extLst>
      <p:ext uri="{BB962C8B-B14F-4D97-AF65-F5344CB8AC3E}">
        <p14:creationId xmlns:p14="http://schemas.microsoft.com/office/powerpoint/2010/main" val="253941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51AEEF-3F8B-8048-9E6D-62925306C79B}" type="datetimeFigureOut">
              <a:rPr lang="en-US" smtClean="0"/>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6CCDC-3057-A845-8B73-831E010D3BA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1AEEF-3F8B-8048-9E6D-62925306C79B}" type="datetimeFigureOut">
              <a:rPr lang="en-US" smtClean="0"/>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6CCDC-3057-A845-8B73-831E010D3BA8}" type="slidenum">
              <a:rPr lang="en-US" smtClean="0"/>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1AEEF-3F8B-8048-9E6D-62925306C79B}" type="datetimeFigureOut">
              <a:rPr lang="en-US" smtClean="0"/>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6CCDC-3057-A845-8B73-831E010D3BA8}" type="slidenum">
              <a:rPr lang="en-US" smtClean="0"/>
              <a:t>‹#›</a:t>
            </a:fld>
            <a:endParaRPr 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2498"/>
            <a:ext cx="3907410" cy="1370540"/>
          </a:xfrm>
        </p:spPr>
        <p:txBody>
          <a:bodyPr/>
          <a:lstStyle/>
          <a:p>
            <a:r>
              <a:rPr lang="en-US" dirty="0"/>
              <a:t>Click to edit Master title style</a:t>
            </a:r>
          </a:p>
        </p:txBody>
      </p:sp>
      <p:sp>
        <p:nvSpPr>
          <p:cNvPr id="3" name="Content Placeholder 2"/>
          <p:cNvSpPr>
            <a:spLocks noGrp="1"/>
          </p:cNvSpPr>
          <p:nvPr>
            <p:ph sz="half" idx="1"/>
          </p:nvPr>
        </p:nvSpPr>
        <p:spPr>
          <a:xfrm>
            <a:off x="457200" y="2441541"/>
            <a:ext cx="4038600" cy="2578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226CCDC-3057-A845-8B73-831E010D3BA8}" type="slidenum">
              <a:rPr lang="en-US" smtClean="0"/>
              <a:t>‹#›</a:t>
            </a:fld>
            <a:endParaRPr lang="en-US"/>
          </a:p>
        </p:txBody>
      </p:sp>
    </p:spTree>
    <p:extLst>
      <p:ext uri="{BB962C8B-B14F-4D97-AF65-F5344CB8AC3E}">
        <p14:creationId xmlns:p14="http://schemas.microsoft.com/office/powerpoint/2010/main" val="59180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226CCDC-3057-A845-8B73-831E010D3BA8}" type="slidenum">
              <a:rPr lang="en-US" smtClean="0"/>
              <a:t>‹#›</a:t>
            </a:fld>
            <a:endParaRPr lang="en-US"/>
          </a:p>
        </p:txBody>
      </p:sp>
      <p:sp>
        <p:nvSpPr>
          <p:cNvPr id="2" name="Date Placeholder 1">
            <a:extLst>
              <a:ext uri="{FF2B5EF4-FFF2-40B4-BE49-F238E27FC236}">
                <a16:creationId xmlns:a16="http://schemas.microsoft.com/office/drawing/2014/main" id="{35DDAD3B-EE50-F142-8B8B-9A2CAAEF92E1}"/>
              </a:ext>
            </a:extLst>
          </p:cNvPr>
          <p:cNvSpPr>
            <a:spLocks noGrp="1"/>
          </p:cNvSpPr>
          <p:nvPr>
            <p:ph type="dt" sz="half" idx="12"/>
          </p:nvPr>
        </p:nvSpPr>
        <p:spPr/>
        <p:txBody>
          <a:bodyPr/>
          <a:lstStyle/>
          <a:p>
            <a:fld id="{E951AEEF-3F8B-8048-9E6D-62925306C79B}" type="datetimeFigureOut">
              <a:rPr lang="en-US" smtClean="0"/>
              <a:t>1/10/20</a:t>
            </a:fld>
            <a:endParaRPr lang="en-US"/>
          </a:p>
        </p:txBody>
      </p:sp>
      <p:sp>
        <p:nvSpPr>
          <p:cNvPr id="3" name="Footer Placeholder 2">
            <a:extLst>
              <a:ext uri="{FF2B5EF4-FFF2-40B4-BE49-F238E27FC236}">
                <a16:creationId xmlns:a16="http://schemas.microsoft.com/office/drawing/2014/main" id="{9964E8D7-7CEB-FF41-87E9-E73E47235054}"/>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66100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1AEEF-3F8B-8048-9E6D-62925306C79B}" type="datetimeFigureOut">
              <a:rPr lang="en-US" smtClean="0"/>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6CCDC-3057-A845-8B73-831E010D3B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51AEEF-3F8B-8048-9E6D-62925306C79B}" type="datetimeFigureOut">
              <a:rPr lang="en-US" smtClean="0"/>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6CCDC-3057-A845-8B73-831E010D3BA8}" type="slidenum">
              <a:rPr lang="en-US" smtClean="0"/>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51AEEF-3F8B-8048-9E6D-62925306C79B}" type="datetimeFigureOut">
              <a:rPr lang="en-US" smtClean="0"/>
              <a:t>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6CCDC-3057-A845-8B73-831E010D3B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951AEEF-3F8B-8048-9E6D-62925306C79B}" type="datetimeFigureOut">
              <a:rPr lang="en-US" smtClean="0"/>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6CCDC-3057-A845-8B73-831E010D3B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951AEEF-3F8B-8048-9E6D-62925306C79B}" type="datetimeFigureOut">
              <a:rPr lang="en-US" smtClean="0"/>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6CCDC-3057-A845-8B73-831E010D3B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951AEEF-3F8B-8048-9E6D-62925306C79B}" type="datetimeFigureOut">
              <a:rPr lang="en-US" smtClean="0"/>
              <a:t>1/10/20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226CCDC-3057-A845-8B73-831E010D3BA8}" type="slidenum">
              <a:rPr lang="en-US" smtClean="0"/>
              <a:t>‹#›</a:t>
            </a:fld>
            <a:endParaRPr lang="en-US"/>
          </a:p>
        </p:txBody>
      </p:sp>
    </p:spTree>
    <p:extLst>
      <p:ext uri="{BB962C8B-B14F-4D97-AF65-F5344CB8AC3E}">
        <p14:creationId xmlns:p14="http://schemas.microsoft.com/office/powerpoint/2010/main" val="11690002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60"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hyperlink" Target="mailto:linda.passamaneck@park.edu" TargetMode="External"/><Relationship Id="rId2" Type="http://schemas.openxmlformats.org/officeDocument/2006/relationships/hyperlink" Target="mailto:adailey@park.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Student Learning Communities: Using Live Videocalls &amp; Texting </a:t>
            </a:r>
            <a:br>
              <a:rPr lang="en-US" dirty="0"/>
            </a:br>
            <a:r>
              <a:rPr lang="en-US" dirty="0"/>
              <a:t>to Create Engagement in Online Courses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8322"/>
            <a:ext cx="9144000" cy="1316678"/>
          </a:xfrm>
          <a:prstGeom prst="rect">
            <a:avLst/>
          </a:prstGeom>
        </p:spPr>
      </p:pic>
      <p:sp>
        <p:nvSpPr>
          <p:cNvPr id="4" name="TextBox 3"/>
          <p:cNvSpPr txBox="1"/>
          <p:nvPr/>
        </p:nvSpPr>
        <p:spPr>
          <a:xfrm>
            <a:off x="1118971" y="3853543"/>
            <a:ext cx="6906058" cy="369332"/>
          </a:xfrm>
          <a:prstGeom prst="rect">
            <a:avLst/>
          </a:prstGeom>
          <a:noFill/>
        </p:spPr>
        <p:txBody>
          <a:bodyPr wrap="none" rtlCol="0">
            <a:spAutoFit/>
          </a:bodyPr>
          <a:lstStyle/>
          <a:p>
            <a:r>
              <a:rPr lang="en-US" dirty="0"/>
              <a:t>Presented by: Dr. Amber Dailey-Hebert &amp; Dr. Linda </a:t>
            </a:r>
            <a:r>
              <a:rPr lang="en-US" dirty="0" err="1"/>
              <a:t>Passamaneck</a:t>
            </a:r>
            <a:endParaRPr lang="en-US" dirty="0"/>
          </a:p>
        </p:txBody>
      </p:sp>
    </p:spTree>
    <p:extLst>
      <p:ext uri="{BB962C8B-B14F-4D97-AF65-F5344CB8AC3E}">
        <p14:creationId xmlns:p14="http://schemas.microsoft.com/office/powerpoint/2010/main" val="414546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887" y="516993"/>
            <a:ext cx="2530602" cy="4587240"/>
          </a:xfrm>
        </p:spPr>
        <p:txBody>
          <a:bodyPr>
            <a:normAutofit/>
          </a:bodyPr>
          <a:lstStyle/>
          <a:p>
            <a:r>
              <a:rPr lang="en-US" dirty="0"/>
              <a:t>Research Questions:</a:t>
            </a:r>
            <a:endParaRPr lang="en-US"/>
          </a:p>
        </p:txBody>
      </p:sp>
      <p:sp>
        <p:nvSpPr>
          <p:cNvPr id="5" name="Slide Number Placeholder 4"/>
          <p:cNvSpPr>
            <a:spLocks noGrp="1"/>
          </p:cNvSpPr>
          <p:nvPr>
            <p:ph type="sldNum" sz="quarter" idx="4294967295"/>
          </p:nvPr>
        </p:nvSpPr>
        <p:spPr>
          <a:xfrm>
            <a:off x="6457950" y="5296958"/>
            <a:ext cx="2057400" cy="304271"/>
          </a:xfrm>
        </p:spPr>
        <p:txBody>
          <a:bodyPr>
            <a:normAutofit/>
          </a:bodyPr>
          <a:lstStyle/>
          <a:p>
            <a:pPr>
              <a:spcAft>
                <a:spcPts val="600"/>
              </a:spcAft>
            </a:pPr>
            <a:fld id="{0226CCDC-3057-A845-8B73-831E010D3BA8}" type="slidenum">
              <a:rPr lang="en-US" smtClean="0"/>
              <a:pPr>
                <a:spcAft>
                  <a:spcPts val="600"/>
                </a:spcAft>
              </a:pPr>
              <a:t>10</a:t>
            </a:fld>
            <a:endParaRPr lang="en-US"/>
          </a:p>
        </p:txBody>
      </p:sp>
      <p:graphicFrame>
        <p:nvGraphicFramePr>
          <p:cNvPr id="7" name="Content Placeholder 2">
            <a:extLst>
              <a:ext uri="{FF2B5EF4-FFF2-40B4-BE49-F238E27FC236}">
                <a16:creationId xmlns:a16="http://schemas.microsoft.com/office/drawing/2014/main" id="{4A392DFD-97BF-4DD6-A4CE-36C2C23429EA}"/>
              </a:ext>
            </a:extLst>
          </p:cNvPr>
          <p:cNvGraphicFramePr>
            <a:graphicFrameLocks noGrp="1"/>
          </p:cNvGraphicFramePr>
          <p:nvPr>
            <p:ph idx="1"/>
            <p:extLst>
              <p:ext uri="{D42A27DB-BD31-4B8C-83A1-F6EECF244321}">
                <p14:modId xmlns:p14="http://schemas.microsoft.com/office/powerpoint/2010/main" val="91672985"/>
              </p:ext>
            </p:extLst>
          </p:nvPr>
        </p:nvGraphicFramePr>
        <p:xfrm>
          <a:off x="3358343" y="516993"/>
          <a:ext cx="5336770" cy="4587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06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5543"/>
            <a:ext cx="3333122" cy="52694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639381"/>
            <a:ext cx="2407001" cy="4436237"/>
          </a:xfrm>
        </p:spPr>
        <p:txBody>
          <a:bodyPr>
            <a:normAutofit/>
          </a:bodyPr>
          <a:lstStyle/>
          <a:p>
            <a:pPr algn="ctr"/>
            <a:r>
              <a:rPr lang="en-US" sz="2200">
                <a:solidFill>
                  <a:schemeClr val="bg1"/>
                </a:solidFill>
              </a:rPr>
              <a:t>Research Results: Videocalls</a:t>
            </a:r>
            <a:br>
              <a:rPr lang="en-US" sz="2200">
                <a:solidFill>
                  <a:schemeClr val="bg1"/>
                </a:solidFill>
              </a:rPr>
            </a:br>
            <a:r>
              <a:rPr lang="en-US" sz="2200">
                <a:solidFill>
                  <a:schemeClr val="bg1"/>
                </a:solidFill>
              </a:rPr>
              <a:t>(Our Findings)</a:t>
            </a:r>
          </a:p>
        </p:txBody>
      </p:sp>
      <p:sp>
        <p:nvSpPr>
          <p:cNvPr id="21" name="Rectangle 20">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1618" y="2833498"/>
            <a:ext cx="5715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92204"/>
            <a:ext cx="9144000" cy="533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Content Placeholder 2"/>
          <p:cNvSpPr>
            <a:spLocks noGrp="1"/>
          </p:cNvSpPr>
          <p:nvPr>
            <p:ph idx="1"/>
          </p:nvPr>
        </p:nvSpPr>
        <p:spPr>
          <a:xfrm>
            <a:off x="3761679" y="639381"/>
            <a:ext cx="4953798" cy="4683415"/>
          </a:xfrm>
        </p:spPr>
        <p:txBody>
          <a:bodyPr anchor="ctr">
            <a:normAutofit/>
          </a:bodyPr>
          <a:lstStyle/>
          <a:p>
            <a:pPr marL="0" indent="0">
              <a:buNone/>
            </a:pPr>
            <a:r>
              <a:rPr lang="en-US" sz="2000" dirty="0"/>
              <a:t>Synchronous videocalls helped to:</a:t>
            </a:r>
            <a:br>
              <a:rPr lang="en-US" sz="2000" dirty="0"/>
            </a:br>
            <a:endParaRPr lang="en-US" sz="2000" dirty="0"/>
          </a:p>
          <a:p>
            <a:pPr lvl="1"/>
            <a:r>
              <a:rPr lang="en-US" sz="2000" dirty="0"/>
              <a:t>promote deeper connection, team exchange, &amp; activation of prior knowledge.</a:t>
            </a:r>
            <a:br>
              <a:rPr lang="en-US" sz="2000" dirty="0"/>
            </a:br>
            <a:endParaRPr lang="en-US" sz="2000" dirty="0"/>
          </a:p>
          <a:p>
            <a:pPr lvl="1"/>
            <a:r>
              <a:rPr lang="en-US" sz="2000" dirty="0"/>
              <a:t>establish a positive communication climate that leads to a greater level of collaborative knowledge sharing and group learning</a:t>
            </a:r>
            <a:br>
              <a:rPr lang="en-US" sz="2000" dirty="0"/>
            </a:br>
            <a:endParaRPr lang="en-US" sz="2000" dirty="0"/>
          </a:p>
          <a:p>
            <a:pPr lvl="1"/>
            <a:r>
              <a:rPr lang="en-US" sz="2000" dirty="0"/>
              <a:t>improve overall satisfaction in the course </a:t>
            </a:r>
          </a:p>
        </p:txBody>
      </p:sp>
      <p:sp>
        <p:nvSpPr>
          <p:cNvPr id="5" name="Slide Number Placeholder 4"/>
          <p:cNvSpPr>
            <a:spLocks noGrp="1"/>
          </p:cNvSpPr>
          <p:nvPr>
            <p:ph type="sldNum" sz="quarter" idx="4294967295"/>
          </p:nvPr>
        </p:nvSpPr>
        <p:spPr>
          <a:xfrm>
            <a:off x="6457950" y="5296958"/>
            <a:ext cx="2057400" cy="304271"/>
          </a:xfrm>
        </p:spPr>
        <p:txBody>
          <a:bodyPr>
            <a:normAutofit/>
          </a:bodyPr>
          <a:lstStyle/>
          <a:p>
            <a:pPr>
              <a:spcAft>
                <a:spcPts val="600"/>
              </a:spcAft>
            </a:pPr>
            <a:fld id="{0226CCDC-3057-A845-8B73-831E010D3BA8}" type="slidenum">
              <a:rPr lang="en-US"/>
              <a:pPr>
                <a:spcAft>
                  <a:spcPts val="600"/>
                </a:spcAft>
              </a:pPr>
              <a:t>11</a:t>
            </a:fld>
            <a:endParaRPr lang="en-US"/>
          </a:p>
        </p:txBody>
      </p:sp>
    </p:spTree>
    <p:extLst>
      <p:ext uri="{BB962C8B-B14F-4D97-AF65-F5344CB8AC3E}">
        <p14:creationId xmlns:p14="http://schemas.microsoft.com/office/powerpoint/2010/main" val="87943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0"/>
            <a:ext cx="9144000" cy="571777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5715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725" cy="5715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F31003-A2D6-0C44-AA8A-2C2B64D0082C}"/>
              </a:ext>
            </a:extLst>
          </p:cNvPr>
          <p:cNvSpPr>
            <a:spLocks noGrp="1"/>
          </p:cNvSpPr>
          <p:nvPr>
            <p:ph type="title"/>
          </p:nvPr>
        </p:nvSpPr>
        <p:spPr>
          <a:xfrm>
            <a:off x="303935" y="434516"/>
            <a:ext cx="2980250" cy="4843198"/>
          </a:xfrm>
        </p:spPr>
        <p:txBody>
          <a:bodyPr>
            <a:normAutofit/>
          </a:bodyPr>
          <a:lstStyle/>
          <a:p>
            <a:pPr algn="r"/>
            <a:r>
              <a:rPr lang="en-US" dirty="0">
                <a:solidFill>
                  <a:srgbClr val="FFFFFF"/>
                </a:solidFill>
              </a:rPr>
              <a:t>Research Results: </a:t>
            </a:r>
            <a:br>
              <a:rPr lang="en-US" dirty="0">
                <a:solidFill>
                  <a:srgbClr val="FFFFFF"/>
                </a:solidFill>
              </a:rPr>
            </a:br>
            <a:r>
              <a:rPr lang="en-US" dirty="0">
                <a:solidFill>
                  <a:srgbClr val="FFFFFF"/>
                </a:solidFill>
              </a:rPr>
              <a:t>Text-Based Messaging</a:t>
            </a:r>
            <a:br>
              <a:rPr lang="en-US" dirty="0">
                <a:solidFill>
                  <a:srgbClr val="FFFFFF"/>
                </a:solidFill>
              </a:rPr>
            </a:br>
            <a:r>
              <a:rPr lang="en-US" dirty="0">
                <a:solidFill>
                  <a:srgbClr val="FFFFFF"/>
                </a:solidFill>
              </a:rPr>
              <a:t>(Our Findings) </a:t>
            </a:r>
          </a:p>
        </p:txBody>
      </p:sp>
      <p:sp>
        <p:nvSpPr>
          <p:cNvPr id="3" name="Content Placeholder 2">
            <a:extLst>
              <a:ext uri="{FF2B5EF4-FFF2-40B4-BE49-F238E27FC236}">
                <a16:creationId xmlns:a16="http://schemas.microsoft.com/office/drawing/2014/main" id="{B1478F40-01B9-7C47-B9DA-AE9F3F9A8A3F}"/>
              </a:ext>
            </a:extLst>
          </p:cNvPr>
          <p:cNvSpPr>
            <a:spLocks noGrp="1"/>
          </p:cNvSpPr>
          <p:nvPr>
            <p:ph idx="1"/>
          </p:nvPr>
        </p:nvSpPr>
        <p:spPr>
          <a:xfrm>
            <a:off x="3937685" y="453760"/>
            <a:ext cx="4497653" cy="4843198"/>
          </a:xfrm>
        </p:spPr>
        <p:txBody>
          <a:bodyPr anchor="ctr">
            <a:normAutofit/>
          </a:bodyPr>
          <a:lstStyle/>
          <a:p>
            <a:pPr marL="0" indent="0">
              <a:buNone/>
            </a:pPr>
            <a:endParaRPr lang="en-US" sz="1600" dirty="0">
              <a:solidFill>
                <a:srgbClr val="FFFFFF"/>
              </a:solidFill>
            </a:endParaRPr>
          </a:p>
          <a:p>
            <a:pPr marL="0" indent="0">
              <a:buNone/>
            </a:pPr>
            <a:r>
              <a:rPr lang="en-US" sz="2000" dirty="0">
                <a:solidFill>
                  <a:srgbClr val="FFFFFF"/>
                </a:solidFill>
              </a:rPr>
              <a:t>Students perceived text-based communication (Slack) allowed for:</a:t>
            </a:r>
          </a:p>
          <a:p>
            <a:pPr marL="0" indent="0">
              <a:buNone/>
            </a:pPr>
            <a:endParaRPr lang="en-US" sz="2000" dirty="0">
              <a:solidFill>
                <a:srgbClr val="FFFFFF"/>
              </a:solidFill>
            </a:endParaRPr>
          </a:p>
          <a:p>
            <a:pPr lvl="1"/>
            <a:r>
              <a:rPr lang="en-US" sz="2000" dirty="0">
                <a:solidFill>
                  <a:srgbClr val="FFFFFF"/>
                </a:solidFill>
              </a:rPr>
              <a:t>improved overall communication and team learning in their groups</a:t>
            </a:r>
          </a:p>
          <a:p>
            <a:pPr lvl="1"/>
            <a:r>
              <a:rPr lang="en-US" sz="2000" dirty="0">
                <a:solidFill>
                  <a:srgbClr val="FFFFFF"/>
                </a:solidFill>
              </a:rPr>
              <a:t>more immediate feedback and responsiveness to their questions</a:t>
            </a:r>
          </a:p>
          <a:p>
            <a:pPr lvl="1"/>
            <a:r>
              <a:rPr lang="en-US" sz="2000" dirty="0">
                <a:solidFill>
                  <a:srgbClr val="FFFFFF"/>
                </a:solidFill>
              </a:rPr>
              <a:t>more connection to their classmates &amp; to their instructor</a:t>
            </a:r>
          </a:p>
          <a:p>
            <a:pPr lvl="1"/>
            <a:r>
              <a:rPr lang="en-US" sz="2000" dirty="0">
                <a:solidFill>
                  <a:srgbClr val="FFFFFF"/>
                </a:solidFill>
              </a:rPr>
              <a:t>streamlined work and save timing for their teams</a:t>
            </a:r>
          </a:p>
          <a:p>
            <a:pPr lvl="1"/>
            <a:r>
              <a:rPr lang="en-US" sz="2000" dirty="0">
                <a:solidFill>
                  <a:srgbClr val="FFFFFF"/>
                </a:solidFill>
              </a:rPr>
              <a:t>a knowledge-sharing culture to be promoted (building psychological safety and trust in their teams). </a:t>
            </a:r>
            <a:endParaRPr lang="en-US" sz="1600" dirty="0">
              <a:solidFill>
                <a:srgbClr val="FFFFFF"/>
              </a:solidFill>
            </a:endParaRPr>
          </a:p>
          <a:p>
            <a:pPr lvl="1"/>
            <a:endParaRPr lang="en-US" sz="1600" dirty="0">
              <a:solidFill>
                <a:srgbClr val="FFFFFF"/>
              </a:solidFill>
            </a:endParaRPr>
          </a:p>
        </p:txBody>
      </p:sp>
      <p:sp>
        <p:nvSpPr>
          <p:cNvPr id="4" name="Slide Number Placeholder 3">
            <a:extLst>
              <a:ext uri="{FF2B5EF4-FFF2-40B4-BE49-F238E27FC236}">
                <a16:creationId xmlns:a16="http://schemas.microsoft.com/office/drawing/2014/main" id="{21A1C982-E67C-5D44-BF95-564F1171E1DE}"/>
              </a:ext>
            </a:extLst>
          </p:cNvPr>
          <p:cNvSpPr>
            <a:spLocks noGrp="1"/>
          </p:cNvSpPr>
          <p:nvPr>
            <p:ph type="sldNum" sz="quarter" idx="4294967295"/>
          </p:nvPr>
        </p:nvSpPr>
        <p:spPr>
          <a:xfrm>
            <a:off x="6457950" y="5296958"/>
            <a:ext cx="2057400" cy="304271"/>
          </a:xfrm>
        </p:spPr>
        <p:txBody>
          <a:bodyPr anchor="ctr">
            <a:normAutofit/>
          </a:bodyPr>
          <a:lstStyle/>
          <a:p>
            <a:pPr>
              <a:spcAft>
                <a:spcPts val="600"/>
              </a:spcAft>
            </a:pPr>
            <a:fld id="{0226CCDC-3057-A845-8B73-831E010D3BA8}" type="slidenum">
              <a:rPr lang="en-US">
                <a:solidFill>
                  <a:srgbClr val="FFFFFF">
                    <a:alpha val="80000"/>
                  </a:srgbClr>
                </a:solidFill>
              </a:rPr>
              <a:pPr>
                <a:spcAft>
                  <a:spcPts val="600"/>
                </a:spcAft>
              </a:pPr>
              <a:t>12</a:t>
            </a:fld>
            <a:endParaRPr lang="en-US">
              <a:solidFill>
                <a:srgbClr val="FFFFFF">
                  <a:alpha val="80000"/>
                </a:srgbClr>
              </a:solidFill>
            </a:endParaRPr>
          </a:p>
        </p:txBody>
      </p:sp>
    </p:spTree>
    <p:extLst>
      <p:ext uri="{BB962C8B-B14F-4D97-AF65-F5344CB8AC3E}">
        <p14:creationId xmlns:p14="http://schemas.microsoft.com/office/powerpoint/2010/main" val="67899481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5715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5715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0E4335-99A9-DF42-8B28-4824D1CEAC86}"/>
              </a:ext>
            </a:extLst>
          </p:cNvPr>
          <p:cNvSpPr>
            <a:spLocks noGrp="1"/>
          </p:cNvSpPr>
          <p:nvPr>
            <p:ph type="title"/>
          </p:nvPr>
        </p:nvSpPr>
        <p:spPr>
          <a:xfrm>
            <a:off x="603503" y="533552"/>
            <a:ext cx="2463248" cy="4378758"/>
          </a:xfrm>
        </p:spPr>
        <p:txBody>
          <a:bodyPr>
            <a:normAutofit/>
          </a:bodyPr>
          <a:lstStyle/>
          <a:p>
            <a:r>
              <a:rPr lang="en-US" dirty="0"/>
              <a:t>Research Results: Engaging w/ Content</a:t>
            </a:r>
          </a:p>
        </p:txBody>
      </p:sp>
      <p:sp>
        <p:nvSpPr>
          <p:cNvPr id="3" name="Content Placeholder 2">
            <a:extLst>
              <a:ext uri="{FF2B5EF4-FFF2-40B4-BE49-F238E27FC236}">
                <a16:creationId xmlns:a16="http://schemas.microsoft.com/office/drawing/2014/main" id="{C2596DD3-A457-694C-864B-A4EAD003BAF5}"/>
              </a:ext>
            </a:extLst>
          </p:cNvPr>
          <p:cNvSpPr>
            <a:spLocks noGrp="1"/>
          </p:cNvSpPr>
          <p:nvPr>
            <p:ph idx="1"/>
          </p:nvPr>
        </p:nvSpPr>
        <p:spPr>
          <a:xfrm>
            <a:off x="3669111" y="490800"/>
            <a:ext cx="5383449" cy="4806158"/>
          </a:xfrm>
        </p:spPr>
        <p:txBody>
          <a:bodyPr anchor="ctr">
            <a:normAutofit/>
          </a:bodyPr>
          <a:lstStyle/>
          <a:p>
            <a:endParaRPr lang="en-US" sz="1300" dirty="0">
              <a:solidFill>
                <a:schemeClr val="bg1"/>
              </a:solidFill>
            </a:endParaRPr>
          </a:p>
          <a:p>
            <a:pPr marL="0" indent="0">
              <a:buNone/>
            </a:pPr>
            <a:r>
              <a:rPr lang="en-US" sz="1800" b="1" dirty="0">
                <a:solidFill>
                  <a:srgbClr val="004B85"/>
                </a:solidFill>
              </a:rPr>
              <a:t>Student Preferences Related to Engaging w/ Content: </a:t>
            </a:r>
          </a:p>
          <a:p>
            <a:pPr marL="0" indent="0">
              <a:buNone/>
            </a:pPr>
            <a:endParaRPr lang="en-US" sz="1800" dirty="0">
              <a:solidFill>
                <a:schemeClr val="bg1"/>
              </a:solidFill>
            </a:endParaRPr>
          </a:p>
          <a:p>
            <a:pPr marL="0" indent="0">
              <a:buNone/>
            </a:pPr>
            <a:r>
              <a:rPr lang="en-US" sz="1800" b="1" dirty="0">
                <a:solidFill>
                  <a:schemeClr val="bg1"/>
                </a:solidFill>
              </a:rPr>
              <a:t>Learning a new theory:</a:t>
            </a:r>
            <a:br>
              <a:rPr lang="en-US" sz="1800" dirty="0">
                <a:solidFill>
                  <a:schemeClr val="bg1"/>
                </a:solidFill>
              </a:rPr>
            </a:br>
            <a:r>
              <a:rPr lang="en-US" sz="1800" dirty="0">
                <a:solidFill>
                  <a:schemeClr val="bg1"/>
                </a:solidFill>
              </a:rPr>
              <a:t>50% Live videocalls / 50% course materials </a:t>
            </a:r>
            <a:br>
              <a:rPr lang="en-US" sz="1800" dirty="0">
                <a:solidFill>
                  <a:schemeClr val="bg1"/>
                </a:solidFill>
              </a:rPr>
            </a:br>
            <a:br>
              <a:rPr lang="en-US" sz="1800" b="1" dirty="0">
                <a:solidFill>
                  <a:schemeClr val="bg1"/>
                </a:solidFill>
              </a:rPr>
            </a:br>
            <a:r>
              <a:rPr lang="en-US" sz="1800" b="1" dirty="0">
                <a:solidFill>
                  <a:schemeClr val="bg1"/>
                </a:solidFill>
              </a:rPr>
              <a:t>Researching a new topic:</a:t>
            </a:r>
            <a:br>
              <a:rPr lang="en-US" sz="1800" dirty="0">
                <a:solidFill>
                  <a:schemeClr val="bg1"/>
                </a:solidFill>
              </a:rPr>
            </a:br>
            <a:r>
              <a:rPr lang="en-US" sz="1800" dirty="0">
                <a:solidFill>
                  <a:schemeClr val="bg1"/>
                </a:solidFill>
              </a:rPr>
              <a:t>60% Course materials / 30% discussion boards</a:t>
            </a:r>
            <a:br>
              <a:rPr lang="en-US" sz="1800" dirty="0">
                <a:solidFill>
                  <a:schemeClr val="bg1"/>
                </a:solidFill>
              </a:rPr>
            </a:br>
            <a:endParaRPr lang="en-US" sz="1800" dirty="0">
              <a:solidFill>
                <a:schemeClr val="bg1"/>
              </a:solidFill>
            </a:endParaRPr>
          </a:p>
          <a:p>
            <a:pPr marL="0" indent="0">
              <a:buNone/>
            </a:pPr>
            <a:r>
              <a:rPr lang="en-US" sz="1800" b="1" dirty="0">
                <a:solidFill>
                  <a:schemeClr val="bg1"/>
                </a:solidFill>
              </a:rPr>
              <a:t>Completing individual assignment or activity: </a:t>
            </a:r>
            <a:br>
              <a:rPr lang="en-US" sz="1800" dirty="0">
                <a:solidFill>
                  <a:schemeClr val="bg1"/>
                </a:solidFill>
              </a:rPr>
            </a:br>
            <a:r>
              <a:rPr lang="en-US" sz="1800" dirty="0">
                <a:solidFill>
                  <a:schemeClr val="bg1"/>
                </a:solidFill>
              </a:rPr>
              <a:t>60% course materials / 20% discussion boards / </a:t>
            </a:r>
            <a:br>
              <a:rPr lang="en-US" sz="1800" dirty="0">
                <a:solidFill>
                  <a:schemeClr val="bg1"/>
                </a:solidFill>
              </a:rPr>
            </a:br>
            <a:r>
              <a:rPr lang="en-US" sz="1800" dirty="0">
                <a:solidFill>
                  <a:schemeClr val="bg1"/>
                </a:solidFill>
              </a:rPr>
              <a:t>20% Videocalls</a:t>
            </a:r>
          </a:p>
        </p:txBody>
      </p:sp>
      <p:sp>
        <p:nvSpPr>
          <p:cNvPr id="4" name="Slide Number Placeholder 3">
            <a:extLst>
              <a:ext uri="{FF2B5EF4-FFF2-40B4-BE49-F238E27FC236}">
                <a16:creationId xmlns:a16="http://schemas.microsoft.com/office/drawing/2014/main" id="{AF6939AA-E072-4B48-A283-95E866340E48}"/>
              </a:ext>
            </a:extLst>
          </p:cNvPr>
          <p:cNvSpPr>
            <a:spLocks noGrp="1"/>
          </p:cNvSpPr>
          <p:nvPr>
            <p:ph type="sldNum" sz="quarter" idx="4294967295"/>
          </p:nvPr>
        </p:nvSpPr>
        <p:spPr>
          <a:xfrm>
            <a:off x="6483096" y="5296958"/>
            <a:ext cx="2057400" cy="304271"/>
          </a:xfrm>
        </p:spPr>
        <p:txBody>
          <a:bodyPr>
            <a:normAutofit/>
          </a:bodyPr>
          <a:lstStyle/>
          <a:p>
            <a:pPr>
              <a:spcAft>
                <a:spcPts val="600"/>
              </a:spcAft>
            </a:pPr>
            <a:fld id="{0226CCDC-3057-A845-8B73-831E010D3BA8}" type="slidenum">
              <a:rPr lang="en-US">
                <a:solidFill>
                  <a:schemeClr val="bg1">
                    <a:alpha val="80000"/>
                  </a:schemeClr>
                </a:solidFill>
              </a:rPr>
              <a:pPr>
                <a:spcAft>
                  <a:spcPts val="600"/>
                </a:spcAft>
              </a:pPr>
              <a:t>13</a:t>
            </a:fld>
            <a:endParaRPr lang="en-US">
              <a:solidFill>
                <a:schemeClr val="bg1">
                  <a:alpha val="80000"/>
                </a:schemeClr>
              </a:solidFill>
            </a:endParaRPr>
          </a:p>
        </p:txBody>
      </p:sp>
    </p:spTree>
    <p:extLst>
      <p:ext uri="{BB962C8B-B14F-4D97-AF65-F5344CB8AC3E}">
        <p14:creationId xmlns:p14="http://schemas.microsoft.com/office/powerpoint/2010/main" val="186581130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5715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5715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0E4335-99A9-DF42-8B28-4824D1CEAC86}"/>
              </a:ext>
            </a:extLst>
          </p:cNvPr>
          <p:cNvSpPr>
            <a:spLocks noGrp="1"/>
          </p:cNvSpPr>
          <p:nvPr>
            <p:ph type="title"/>
          </p:nvPr>
        </p:nvSpPr>
        <p:spPr>
          <a:xfrm>
            <a:off x="603503" y="533552"/>
            <a:ext cx="2463248" cy="4378758"/>
          </a:xfrm>
        </p:spPr>
        <p:txBody>
          <a:bodyPr>
            <a:normAutofit/>
          </a:bodyPr>
          <a:lstStyle/>
          <a:p>
            <a:r>
              <a:rPr lang="en-US" dirty="0"/>
              <a:t>Research Results: Engaging w/ Instructor</a:t>
            </a:r>
          </a:p>
        </p:txBody>
      </p:sp>
      <p:sp>
        <p:nvSpPr>
          <p:cNvPr id="3" name="Content Placeholder 2">
            <a:extLst>
              <a:ext uri="{FF2B5EF4-FFF2-40B4-BE49-F238E27FC236}">
                <a16:creationId xmlns:a16="http://schemas.microsoft.com/office/drawing/2014/main" id="{C2596DD3-A457-694C-864B-A4EAD003BAF5}"/>
              </a:ext>
            </a:extLst>
          </p:cNvPr>
          <p:cNvSpPr>
            <a:spLocks noGrp="1"/>
          </p:cNvSpPr>
          <p:nvPr>
            <p:ph idx="1"/>
          </p:nvPr>
        </p:nvSpPr>
        <p:spPr>
          <a:xfrm>
            <a:off x="3731324" y="668121"/>
            <a:ext cx="5184075" cy="4378758"/>
          </a:xfrm>
        </p:spPr>
        <p:txBody>
          <a:bodyPr anchor="ctr">
            <a:normAutofit/>
          </a:bodyPr>
          <a:lstStyle/>
          <a:p>
            <a:endParaRPr lang="en-US" sz="1300" dirty="0">
              <a:solidFill>
                <a:schemeClr val="bg1"/>
              </a:solidFill>
            </a:endParaRPr>
          </a:p>
          <a:p>
            <a:pPr marL="0" indent="0">
              <a:buNone/>
            </a:pPr>
            <a:r>
              <a:rPr lang="en-US" sz="1800" b="1" dirty="0">
                <a:solidFill>
                  <a:srgbClr val="004B85"/>
                </a:solidFill>
              </a:rPr>
              <a:t>Student Preferences Related to Engaging w/ Instructor: </a:t>
            </a:r>
          </a:p>
          <a:p>
            <a:pPr marL="0" indent="0">
              <a:buNone/>
            </a:pPr>
            <a:endParaRPr lang="en-US" sz="1800" dirty="0">
              <a:solidFill>
                <a:schemeClr val="bg1"/>
              </a:solidFill>
            </a:endParaRPr>
          </a:p>
          <a:p>
            <a:r>
              <a:rPr lang="en-US" sz="1800" b="1" dirty="0">
                <a:solidFill>
                  <a:schemeClr val="bg1"/>
                </a:solidFill>
              </a:rPr>
              <a:t>Asking my instructor questions </a:t>
            </a:r>
            <a:br>
              <a:rPr lang="en-US" sz="1800" dirty="0">
                <a:solidFill>
                  <a:schemeClr val="bg1"/>
                </a:solidFill>
              </a:rPr>
            </a:br>
            <a:r>
              <a:rPr lang="en-US" sz="1800" dirty="0">
                <a:solidFill>
                  <a:schemeClr val="bg1"/>
                </a:solidFill>
              </a:rPr>
              <a:t>60% Videocalls / 40% Slack</a:t>
            </a:r>
            <a:br>
              <a:rPr lang="en-US" sz="1800" dirty="0">
                <a:solidFill>
                  <a:schemeClr val="bg1"/>
                </a:solidFill>
              </a:rPr>
            </a:br>
            <a:endParaRPr lang="en-US" sz="1800" dirty="0">
              <a:solidFill>
                <a:schemeClr val="bg1"/>
              </a:solidFill>
            </a:endParaRPr>
          </a:p>
          <a:p>
            <a:r>
              <a:rPr lang="en-US" sz="1800" b="1" dirty="0">
                <a:solidFill>
                  <a:schemeClr val="bg1"/>
                </a:solidFill>
              </a:rPr>
              <a:t>Sharing information with my instructor </a:t>
            </a:r>
            <a:br>
              <a:rPr lang="en-US" sz="1800" dirty="0">
                <a:solidFill>
                  <a:schemeClr val="bg1"/>
                </a:solidFill>
              </a:rPr>
            </a:br>
            <a:r>
              <a:rPr lang="en-US" sz="1800" dirty="0">
                <a:solidFill>
                  <a:schemeClr val="bg1"/>
                </a:solidFill>
              </a:rPr>
              <a:t>50% slack / 40% videocalls / 10% discussion board</a:t>
            </a:r>
            <a:br>
              <a:rPr lang="en-US" sz="1800" dirty="0">
                <a:solidFill>
                  <a:schemeClr val="bg1"/>
                </a:solidFill>
              </a:rPr>
            </a:br>
            <a:endParaRPr lang="en-US" sz="1800" dirty="0">
              <a:solidFill>
                <a:schemeClr val="bg1"/>
              </a:solidFill>
            </a:endParaRPr>
          </a:p>
          <a:p>
            <a:r>
              <a:rPr lang="en-US" sz="1800" b="1" dirty="0">
                <a:solidFill>
                  <a:schemeClr val="bg1"/>
                </a:solidFill>
              </a:rPr>
              <a:t>Receiving feedback/rapid response from my instructor </a:t>
            </a:r>
            <a:br>
              <a:rPr lang="en-US" sz="1800" dirty="0">
                <a:solidFill>
                  <a:schemeClr val="bg1"/>
                </a:solidFill>
              </a:rPr>
            </a:br>
            <a:r>
              <a:rPr lang="en-US" sz="1800" dirty="0">
                <a:solidFill>
                  <a:schemeClr val="bg1"/>
                </a:solidFill>
              </a:rPr>
              <a:t>40% videocalls / 30% slack / 20% discussion board</a:t>
            </a:r>
          </a:p>
        </p:txBody>
      </p:sp>
      <p:sp>
        <p:nvSpPr>
          <p:cNvPr id="4" name="Slide Number Placeholder 3">
            <a:extLst>
              <a:ext uri="{FF2B5EF4-FFF2-40B4-BE49-F238E27FC236}">
                <a16:creationId xmlns:a16="http://schemas.microsoft.com/office/drawing/2014/main" id="{AF6939AA-E072-4B48-A283-95E866340E48}"/>
              </a:ext>
            </a:extLst>
          </p:cNvPr>
          <p:cNvSpPr>
            <a:spLocks noGrp="1"/>
          </p:cNvSpPr>
          <p:nvPr>
            <p:ph type="sldNum" sz="quarter" idx="4294967295"/>
          </p:nvPr>
        </p:nvSpPr>
        <p:spPr>
          <a:xfrm>
            <a:off x="6483096" y="5296958"/>
            <a:ext cx="2057400" cy="304271"/>
          </a:xfrm>
        </p:spPr>
        <p:txBody>
          <a:bodyPr>
            <a:normAutofit/>
          </a:bodyPr>
          <a:lstStyle/>
          <a:p>
            <a:pPr>
              <a:spcAft>
                <a:spcPts val="600"/>
              </a:spcAft>
            </a:pPr>
            <a:fld id="{0226CCDC-3057-A845-8B73-831E010D3BA8}" type="slidenum">
              <a:rPr lang="en-US">
                <a:solidFill>
                  <a:schemeClr val="bg1">
                    <a:alpha val="80000"/>
                  </a:schemeClr>
                </a:solidFill>
              </a:rPr>
              <a:pPr>
                <a:spcAft>
                  <a:spcPts val="600"/>
                </a:spcAft>
              </a:pPr>
              <a:t>14</a:t>
            </a:fld>
            <a:endParaRPr lang="en-US">
              <a:solidFill>
                <a:schemeClr val="bg1">
                  <a:alpha val="80000"/>
                </a:schemeClr>
              </a:solidFill>
            </a:endParaRPr>
          </a:p>
        </p:txBody>
      </p:sp>
    </p:spTree>
    <p:extLst>
      <p:ext uri="{BB962C8B-B14F-4D97-AF65-F5344CB8AC3E}">
        <p14:creationId xmlns:p14="http://schemas.microsoft.com/office/powerpoint/2010/main" val="416936584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5715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5715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0E4335-99A9-DF42-8B28-4824D1CEAC86}"/>
              </a:ext>
            </a:extLst>
          </p:cNvPr>
          <p:cNvSpPr>
            <a:spLocks noGrp="1"/>
          </p:cNvSpPr>
          <p:nvPr>
            <p:ph type="title"/>
          </p:nvPr>
        </p:nvSpPr>
        <p:spPr>
          <a:xfrm>
            <a:off x="603503" y="533552"/>
            <a:ext cx="2463248" cy="4378758"/>
          </a:xfrm>
        </p:spPr>
        <p:txBody>
          <a:bodyPr>
            <a:normAutofit/>
          </a:bodyPr>
          <a:lstStyle/>
          <a:p>
            <a:r>
              <a:rPr lang="en-US" dirty="0"/>
              <a:t>Research Results: Engaging w/ Classmates or Team</a:t>
            </a:r>
          </a:p>
        </p:txBody>
      </p:sp>
      <p:sp>
        <p:nvSpPr>
          <p:cNvPr id="3" name="Content Placeholder 2">
            <a:extLst>
              <a:ext uri="{FF2B5EF4-FFF2-40B4-BE49-F238E27FC236}">
                <a16:creationId xmlns:a16="http://schemas.microsoft.com/office/drawing/2014/main" id="{C2596DD3-A457-694C-864B-A4EAD003BAF5}"/>
              </a:ext>
            </a:extLst>
          </p:cNvPr>
          <p:cNvSpPr>
            <a:spLocks noGrp="1"/>
          </p:cNvSpPr>
          <p:nvPr>
            <p:ph idx="1"/>
          </p:nvPr>
        </p:nvSpPr>
        <p:spPr>
          <a:xfrm>
            <a:off x="3760470" y="1"/>
            <a:ext cx="5120640" cy="5601228"/>
          </a:xfrm>
        </p:spPr>
        <p:txBody>
          <a:bodyPr anchor="ctr">
            <a:normAutofit fontScale="92500" lnSpcReduction="20000"/>
          </a:bodyPr>
          <a:lstStyle/>
          <a:p>
            <a:endParaRPr lang="en-US" sz="1300" dirty="0">
              <a:solidFill>
                <a:schemeClr val="bg1"/>
              </a:solidFill>
            </a:endParaRPr>
          </a:p>
          <a:p>
            <a:pPr marL="0" indent="0">
              <a:buNone/>
            </a:pPr>
            <a:r>
              <a:rPr lang="en-US" sz="1800" b="1" dirty="0">
                <a:solidFill>
                  <a:srgbClr val="004B85"/>
                </a:solidFill>
              </a:rPr>
              <a:t>Student Preferences Related to Engaging w/ Classmates/Team: </a:t>
            </a:r>
          </a:p>
          <a:p>
            <a:endParaRPr lang="en-US" sz="1800" dirty="0">
              <a:solidFill>
                <a:srgbClr val="FF0000"/>
              </a:solidFill>
            </a:endParaRPr>
          </a:p>
          <a:p>
            <a:r>
              <a:rPr lang="en-US" b="1" dirty="0">
                <a:solidFill>
                  <a:schemeClr val="bg1"/>
                </a:solidFill>
              </a:rPr>
              <a:t>Forming a new team: </a:t>
            </a:r>
            <a:br>
              <a:rPr lang="en-US" dirty="0">
                <a:solidFill>
                  <a:schemeClr val="bg1"/>
                </a:solidFill>
              </a:rPr>
            </a:br>
            <a:r>
              <a:rPr lang="en-US" dirty="0">
                <a:solidFill>
                  <a:schemeClr val="bg1"/>
                </a:solidFill>
              </a:rPr>
              <a:t>60% slack/ 20% videocalls/ 20% discussion</a:t>
            </a:r>
            <a:br>
              <a:rPr lang="en-US" dirty="0">
                <a:solidFill>
                  <a:schemeClr val="bg1"/>
                </a:solidFill>
              </a:rPr>
            </a:br>
            <a:endParaRPr lang="en-US" dirty="0">
              <a:solidFill>
                <a:schemeClr val="bg1"/>
              </a:solidFill>
            </a:endParaRPr>
          </a:p>
          <a:p>
            <a:pPr lvl="0"/>
            <a:r>
              <a:rPr lang="en-US" dirty="0">
                <a:solidFill>
                  <a:schemeClr val="bg1"/>
                </a:solidFill>
              </a:rPr>
              <a:t>B</a:t>
            </a:r>
            <a:r>
              <a:rPr lang="en-US" b="1" dirty="0">
                <a:solidFill>
                  <a:schemeClr val="bg1"/>
                </a:solidFill>
              </a:rPr>
              <a:t>rainstorming with my team: </a:t>
            </a:r>
            <a:br>
              <a:rPr lang="en-US" dirty="0">
                <a:solidFill>
                  <a:schemeClr val="bg1"/>
                </a:solidFill>
              </a:rPr>
            </a:br>
            <a:r>
              <a:rPr lang="en-US" dirty="0">
                <a:solidFill>
                  <a:schemeClr val="bg1"/>
                </a:solidFill>
              </a:rPr>
              <a:t>50% slack/ 30% videocall/ 20% discussion boards</a:t>
            </a:r>
            <a:br>
              <a:rPr lang="en-US" dirty="0">
                <a:solidFill>
                  <a:schemeClr val="bg1"/>
                </a:solidFill>
              </a:rPr>
            </a:br>
            <a:endParaRPr lang="en-US" dirty="0">
              <a:solidFill>
                <a:schemeClr val="bg1"/>
              </a:solidFill>
            </a:endParaRPr>
          </a:p>
          <a:p>
            <a:pPr lvl="0"/>
            <a:r>
              <a:rPr lang="en-US" b="1" dirty="0">
                <a:solidFill>
                  <a:schemeClr val="bg1"/>
                </a:solidFill>
              </a:rPr>
              <a:t>Asking questions of my classmates/teammates: </a:t>
            </a:r>
            <a:br>
              <a:rPr lang="en-US" dirty="0">
                <a:solidFill>
                  <a:schemeClr val="bg1"/>
                </a:solidFill>
              </a:rPr>
            </a:br>
            <a:r>
              <a:rPr lang="en-US" dirty="0">
                <a:solidFill>
                  <a:schemeClr val="bg1"/>
                </a:solidFill>
              </a:rPr>
              <a:t>50% slack/ 30% discussion boards/ 20% videocall</a:t>
            </a:r>
            <a:br>
              <a:rPr lang="en-US" dirty="0">
                <a:solidFill>
                  <a:schemeClr val="bg1"/>
                </a:solidFill>
              </a:rPr>
            </a:br>
            <a:endParaRPr lang="en-US" dirty="0">
              <a:solidFill>
                <a:schemeClr val="bg1"/>
              </a:solidFill>
            </a:endParaRPr>
          </a:p>
          <a:p>
            <a:pPr lvl="0"/>
            <a:r>
              <a:rPr lang="en-US" b="1" dirty="0">
                <a:solidFill>
                  <a:schemeClr val="bg1"/>
                </a:solidFill>
              </a:rPr>
              <a:t>Seeking clarification about the course activities or assignments: </a:t>
            </a:r>
            <a:br>
              <a:rPr lang="en-US" dirty="0">
                <a:solidFill>
                  <a:schemeClr val="bg1"/>
                </a:solidFill>
              </a:rPr>
            </a:br>
            <a:r>
              <a:rPr lang="en-US" dirty="0">
                <a:solidFill>
                  <a:schemeClr val="bg1"/>
                </a:solidFill>
              </a:rPr>
              <a:t>50% slack/ 20% videocalls/ 20% discussion boards</a:t>
            </a:r>
            <a:br>
              <a:rPr lang="en-US" dirty="0">
                <a:solidFill>
                  <a:schemeClr val="bg1"/>
                </a:solidFill>
              </a:rPr>
            </a:br>
            <a:endParaRPr lang="en-US" dirty="0">
              <a:solidFill>
                <a:schemeClr val="bg1"/>
              </a:solidFill>
            </a:endParaRPr>
          </a:p>
          <a:p>
            <a:pPr lvl="0"/>
            <a:r>
              <a:rPr lang="en-US" b="1" dirty="0">
                <a:solidFill>
                  <a:schemeClr val="bg1"/>
                </a:solidFill>
              </a:rPr>
              <a:t>Sharing information and resources with my classmates/teammates </a:t>
            </a:r>
            <a:br>
              <a:rPr lang="en-US" dirty="0">
                <a:solidFill>
                  <a:schemeClr val="bg1"/>
                </a:solidFill>
              </a:rPr>
            </a:br>
            <a:r>
              <a:rPr lang="en-US" dirty="0">
                <a:solidFill>
                  <a:schemeClr val="bg1"/>
                </a:solidFill>
              </a:rPr>
              <a:t>80% slack/ 20% discussion boards</a:t>
            </a:r>
          </a:p>
          <a:p>
            <a:endParaRPr lang="en-US" sz="1800" dirty="0">
              <a:solidFill>
                <a:srgbClr val="FF0000"/>
              </a:solidFill>
            </a:endParaRPr>
          </a:p>
        </p:txBody>
      </p:sp>
      <p:sp>
        <p:nvSpPr>
          <p:cNvPr id="4" name="Slide Number Placeholder 3">
            <a:extLst>
              <a:ext uri="{FF2B5EF4-FFF2-40B4-BE49-F238E27FC236}">
                <a16:creationId xmlns:a16="http://schemas.microsoft.com/office/drawing/2014/main" id="{AF6939AA-E072-4B48-A283-95E866340E48}"/>
              </a:ext>
            </a:extLst>
          </p:cNvPr>
          <p:cNvSpPr>
            <a:spLocks noGrp="1"/>
          </p:cNvSpPr>
          <p:nvPr>
            <p:ph type="sldNum" sz="quarter" idx="4294967295"/>
          </p:nvPr>
        </p:nvSpPr>
        <p:spPr>
          <a:xfrm>
            <a:off x="6483096" y="5296958"/>
            <a:ext cx="2057400" cy="304271"/>
          </a:xfrm>
        </p:spPr>
        <p:txBody>
          <a:bodyPr>
            <a:normAutofit/>
          </a:bodyPr>
          <a:lstStyle/>
          <a:p>
            <a:pPr>
              <a:spcAft>
                <a:spcPts val="600"/>
              </a:spcAft>
            </a:pPr>
            <a:fld id="{0226CCDC-3057-A845-8B73-831E010D3BA8}" type="slidenum">
              <a:rPr lang="en-US">
                <a:solidFill>
                  <a:schemeClr val="bg1">
                    <a:alpha val="80000"/>
                  </a:schemeClr>
                </a:solidFill>
              </a:rPr>
              <a:pPr>
                <a:spcAft>
                  <a:spcPts val="600"/>
                </a:spcAft>
              </a:pPr>
              <a:t>15</a:t>
            </a:fld>
            <a:endParaRPr lang="en-US">
              <a:solidFill>
                <a:schemeClr val="bg1">
                  <a:alpha val="80000"/>
                </a:schemeClr>
              </a:solidFill>
            </a:endParaRPr>
          </a:p>
        </p:txBody>
      </p:sp>
    </p:spTree>
    <p:extLst>
      <p:ext uri="{BB962C8B-B14F-4D97-AF65-F5344CB8AC3E}">
        <p14:creationId xmlns:p14="http://schemas.microsoft.com/office/powerpoint/2010/main" val="100254574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5715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5715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0E4335-99A9-DF42-8B28-4824D1CEAC86}"/>
              </a:ext>
            </a:extLst>
          </p:cNvPr>
          <p:cNvSpPr>
            <a:spLocks noGrp="1"/>
          </p:cNvSpPr>
          <p:nvPr>
            <p:ph type="title"/>
          </p:nvPr>
        </p:nvSpPr>
        <p:spPr>
          <a:xfrm>
            <a:off x="240030" y="533552"/>
            <a:ext cx="3063240" cy="4378758"/>
          </a:xfrm>
        </p:spPr>
        <p:txBody>
          <a:bodyPr>
            <a:normAutofit/>
          </a:bodyPr>
          <a:lstStyle/>
          <a:p>
            <a:r>
              <a:rPr lang="en-US" dirty="0"/>
              <a:t>Research Results: Communication Tool Comparison</a:t>
            </a:r>
            <a:br>
              <a:rPr lang="en-US" dirty="0"/>
            </a:br>
            <a:r>
              <a:rPr lang="en-US" dirty="0"/>
              <a:t>&amp; Analysis</a:t>
            </a:r>
          </a:p>
        </p:txBody>
      </p:sp>
      <p:sp>
        <p:nvSpPr>
          <p:cNvPr id="3" name="Content Placeholder 2">
            <a:extLst>
              <a:ext uri="{FF2B5EF4-FFF2-40B4-BE49-F238E27FC236}">
                <a16:creationId xmlns:a16="http://schemas.microsoft.com/office/drawing/2014/main" id="{C2596DD3-A457-694C-864B-A4EAD003BAF5}"/>
              </a:ext>
            </a:extLst>
          </p:cNvPr>
          <p:cNvSpPr>
            <a:spLocks noGrp="1"/>
          </p:cNvSpPr>
          <p:nvPr>
            <p:ph idx="1"/>
          </p:nvPr>
        </p:nvSpPr>
        <p:spPr>
          <a:xfrm>
            <a:off x="3929062" y="533552"/>
            <a:ext cx="4816602" cy="4918558"/>
          </a:xfrm>
        </p:spPr>
        <p:txBody>
          <a:bodyPr anchor="ctr">
            <a:normAutofit/>
          </a:bodyPr>
          <a:lstStyle/>
          <a:p>
            <a:r>
              <a:rPr lang="en-US" sz="1600" dirty="0">
                <a:solidFill>
                  <a:schemeClr val="bg1"/>
                </a:solidFill>
              </a:rPr>
              <a:t>Students ranked </a:t>
            </a:r>
            <a:r>
              <a:rPr lang="en-US" sz="1600" i="1" dirty="0">
                <a:solidFill>
                  <a:schemeClr val="bg1"/>
                </a:solidFill>
              </a:rPr>
              <a:t>text-based messaging </a:t>
            </a:r>
            <a:r>
              <a:rPr lang="en-US" sz="1600" dirty="0">
                <a:solidFill>
                  <a:schemeClr val="bg1"/>
                </a:solidFill>
              </a:rPr>
              <a:t>as the most preferred collaborative tool overall</a:t>
            </a:r>
          </a:p>
          <a:p>
            <a:r>
              <a:rPr lang="en-US" sz="1600" dirty="0">
                <a:solidFill>
                  <a:schemeClr val="bg1"/>
                </a:solidFill>
              </a:rPr>
              <a:t>…but just barely:</a:t>
            </a:r>
          </a:p>
          <a:p>
            <a:pPr lvl="1"/>
            <a:r>
              <a:rPr lang="en-US" sz="1300" dirty="0">
                <a:solidFill>
                  <a:schemeClr val="bg1"/>
                </a:solidFill>
              </a:rPr>
              <a:t>Text-based messaging - 35%</a:t>
            </a:r>
          </a:p>
          <a:p>
            <a:pPr lvl="1"/>
            <a:r>
              <a:rPr lang="en-US" sz="1300" dirty="0">
                <a:solidFill>
                  <a:schemeClr val="bg1"/>
                </a:solidFill>
              </a:rPr>
              <a:t>Videocalls – 34%</a:t>
            </a:r>
          </a:p>
          <a:p>
            <a:pPr lvl="1"/>
            <a:r>
              <a:rPr lang="en-US" sz="1300" dirty="0">
                <a:solidFill>
                  <a:schemeClr val="bg1"/>
                </a:solidFill>
              </a:rPr>
              <a:t>Discussion boards – 30%</a:t>
            </a:r>
          </a:p>
          <a:p>
            <a:r>
              <a:rPr lang="en-US" sz="1600" dirty="0">
                <a:solidFill>
                  <a:schemeClr val="bg1"/>
                </a:solidFill>
              </a:rPr>
              <a:t>Comparing slack to asynchronous discussion boards:</a:t>
            </a:r>
          </a:p>
          <a:p>
            <a:pPr lvl="1"/>
            <a:r>
              <a:rPr lang="en-US" sz="1300" dirty="0">
                <a:solidFill>
                  <a:schemeClr val="bg1"/>
                </a:solidFill>
              </a:rPr>
              <a:t>70% reported that slack builds greater sense of connection</a:t>
            </a:r>
          </a:p>
          <a:p>
            <a:pPr lvl="1"/>
            <a:r>
              <a:rPr lang="en-US" sz="1300" dirty="0">
                <a:solidFill>
                  <a:schemeClr val="bg1"/>
                </a:solidFill>
              </a:rPr>
              <a:t>60% reported that slack is easier to use</a:t>
            </a:r>
          </a:p>
          <a:p>
            <a:r>
              <a:rPr lang="en-US" sz="1600" dirty="0">
                <a:solidFill>
                  <a:schemeClr val="bg1"/>
                </a:solidFill>
              </a:rPr>
              <a:t>Comparing slack to synchronous videocalls:</a:t>
            </a:r>
          </a:p>
          <a:p>
            <a:pPr lvl="1"/>
            <a:r>
              <a:rPr lang="en-US" sz="1300" dirty="0">
                <a:solidFill>
                  <a:schemeClr val="bg1"/>
                </a:solidFill>
              </a:rPr>
              <a:t>50% both equally contribute to learning overall </a:t>
            </a:r>
            <a:br>
              <a:rPr lang="en-US" sz="1300" dirty="0">
                <a:solidFill>
                  <a:schemeClr val="bg1"/>
                </a:solidFill>
              </a:rPr>
            </a:br>
            <a:r>
              <a:rPr lang="en-US" sz="1300" dirty="0">
                <a:solidFill>
                  <a:schemeClr val="bg1"/>
                </a:solidFill>
              </a:rPr>
              <a:t>(40% preferred videocalls)</a:t>
            </a:r>
          </a:p>
          <a:p>
            <a:pPr lvl="1"/>
            <a:r>
              <a:rPr lang="en-US" sz="1300" dirty="0">
                <a:solidFill>
                  <a:schemeClr val="bg1"/>
                </a:solidFill>
              </a:rPr>
              <a:t>50% videocalls builds a great sense of connection to your classmates (30% rated the tools equally)</a:t>
            </a:r>
          </a:p>
          <a:p>
            <a:pPr lvl="1"/>
            <a:r>
              <a:rPr lang="en-US" sz="1300" dirty="0">
                <a:solidFill>
                  <a:schemeClr val="bg1"/>
                </a:solidFill>
              </a:rPr>
              <a:t>40% slack makes it easier to share resources and information with your classmates (30% rated the tools equally)</a:t>
            </a:r>
          </a:p>
          <a:p>
            <a:pPr lvl="1"/>
            <a:r>
              <a:rPr lang="en-US" sz="1300" dirty="0">
                <a:solidFill>
                  <a:schemeClr val="bg1"/>
                </a:solidFill>
              </a:rPr>
              <a:t>40% videocalls build great sense of connection to your instructor (40% rated the tools equally)</a:t>
            </a:r>
            <a:endParaRPr lang="en-US" sz="1600" dirty="0">
              <a:solidFill>
                <a:schemeClr val="bg1"/>
              </a:solidFill>
            </a:endParaRPr>
          </a:p>
          <a:p>
            <a:r>
              <a:rPr lang="en-US" sz="1600" dirty="0">
                <a:solidFill>
                  <a:schemeClr val="bg1"/>
                </a:solidFill>
              </a:rPr>
              <a:t>70% of students want to expand use of text-based messaging into all program courses</a:t>
            </a:r>
          </a:p>
        </p:txBody>
      </p:sp>
      <p:sp>
        <p:nvSpPr>
          <p:cNvPr id="4" name="Slide Number Placeholder 3">
            <a:extLst>
              <a:ext uri="{FF2B5EF4-FFF2-40B4-BE49-F238E27FC236}">
                <a16:creationId xmlns:a16="http://schemas.microsoft.com/office/drawing/2014/main" id="{AF6939AA-E072-4B48-A283-95E866340E48}"/>
              </a:ext>
            </a:extLst>
          </p:cNvPr>
          <p:cNvSpPr>
            <a:spLocks noGrp="1"/>
          </p:cNvSpPr>
          <p:nvPr>
            <p:ph type="sldNum" sz="quarter" idx="4294967295"/>
          </p:nvPr>
        </p:nvSpPr>
        <p:spPr>
          <a:xfrm>
            <a:off x="6483096" y="5296958"/>
            <a:ext cx="2057400" cy="304271"/>
          </a:xfrm>
        </p:spPr>
        <p:txBody>
          <a:bodyPr>
            <a:normAutofit/>
          </a:bodyPr>
          <a:lstStyle/>
          <a:p>
            <a:pPr>
              <a:spcAft>
                <a:spcPts val="600"/>
              </a:spcAft>
            </a:pPr>
            <a:fld id="{0226CCDC-3057-A845-8B73-831E010D3BA8}" type="slidenum">
              <a:rPr lang="en-US">
                <a:solidFill>
                  <a:schemeClr val="bg1">
                    <a:alpha val="80000"/>
                  </a:schemeClr>
                </a:solidFill>
              </a:rPr>
              <a:pPr>
                <a:spcAft>
                  <a:spcPts val="600"/>
                </a:spcAft>
              </a:pPr>
              <a:t>16</a:t>
            </a:fld>
            <a:endParaRPr lang="en-US">
              <a:solidFill>
                <a:schemeClr val="bg1">
                  <a:alpha val="80000"/>
                </a:schemeClr>
              </a:solidFill>
            </a:endParaRPr>
          </a:p>
        </p:txBody>
      </p:sp>
    </p:spTree>
    <p:extLst>
      <p:ext uri="{BB962C8B-B14F-4D97-AF65-F5344CB8AC3E}">
        <p14:creationId xmlns:p14="http://schemas.microsoft.com/office/powerpoint/2010/main" val="6399376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
                                            <p:txEl>
                                              <p:pRg st="2" end="2"/>
                                            </p:txEl>
                                          </p:spTgt>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2" dur="500"/>
                                        <p:tgtEl>
                                          <p:spTgt spid="3">
                                            <p:txEl>
                                              <p:pRg st="3" end="3"/>
                                            </p:txEl>
                                          </p:spTgt>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3">
                                            <p:txEl>
                                              <p:pRg st="5" end="5"/>
                                            </p:tx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3">
                                            <p:txEl>
                                              <p:pRg st="6" end="6"/>
                                            </p:txEl>
                                          </p:spTgt>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down)">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down)">
                                      <p:cBhvr>
                                        <p:cTn id="46" dur="500"/>
                                        <p:tgtEl>
                                          <p:spTgt spid="3">
                                            <p:txEl>
                                              <p:pRg st="8" end="8"/>
                                            </p:txEl>
                                          </p:spTgt>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down)">
                                      <p:cBhvr>
                                        <p:cTn id="50" dur="500"/>
                                        <p:tgtEl>
                                          <p:spTgt spid="3">
                                            <p:txEl>
                                              <p:pRg st="9" end="9"/>
                                            </p:txEl>
                                          </p:spTgt>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down)">
                                      <p:cBhvr>
                                        <p:cTn id="54" dur="500"/>
                                        <p:tgtEl>
                                          <p:spTgt spid="3">
                                            <p:txEl>
                                              <p:pRg st="10" end="10"/>
                                            </p:txEl>
                                          </p:spTgt>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down)">
                                      <p:cBhvr>
                                        <p:cTn id="58" dur="500"/>
                                        <p:tgtEl>
                                          <p:spTgt spid="3">
                                            <p:txEl>
                                              <p:pRg st="11" end="11"/>
                                            </p:txEl>
                                          </p:spTgt>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p:tgtEl>
                                          <p:spTgt spid="3">
                                            <p:txEl>
                                              <p:pRg st="12" end="12"/>
                                            </p:txEl>
                                          </p:spTgt>
                                        </p:tgtEl>
                                        <p:attrNameLst>
                                          <p:attrName>ppt_y</p:attrName>
                                        </p:attrNameLst>
                                      </p:cBhvr>
                                      <p:tavLst>
                                        <p:tav tm="0">
                                          <p:val>
                                            <p:strVal val="#ppt_y-#ppt_h*1.125000"/>
                                          </p:val>
                                        </p:tav>
                                        <p:tav tm="100000">
                                          <p:val>
                                            <p:strVal val="#ppt_y"/>
                                          </p:val>
                                        </p:tav>
                                      </p:tavLst>
                                    </p:anim>
                                    <p:animEffect transition="in" filter="wipe(dow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p:tgtEl>
                                          <p:spTgt spid="3">
                                            <p:txEl>
                                              <p:pRg st="13" end="13"/>
                                            </p:txEl>
                                          </p:spTgt>
                                        </p:tgtEl>
                                        <p:attrNameLst>
                                          <p:attrName>ppt_y</p:attrName>
                                        </p:attrNameLst>
                                      </p:cBhvr>
                                      <p:tavLst>
                                        <p:tav tm="0">
                                          <p:val>
                                            <p:strVal val="#ppt_y-#ppt_h*1.125000"/>
                                          </p:val>
                                        </p:tav>
                                        <p:tav tm="100000">
                                          <p:val>
                                            <p:strVal val="#ppt_y"/>
                                          </p:val>
                                        </p:tav>
                                      </p:tavLst>
                                    </p:anim>
                                    <p:animEffect transition="in" filter="wipe(down)">
                                      <p:cBhvr>
                                        <p:cTn id="6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4245-0998-1442-9CBB-A6AE4A47849B}"/>
              </a:ext>
            </a:extLst>
          </p:cNvPr>
          <p:cNvSpPr>
            <a:spLocks noGrp="1"/>
          </p:cNvSpPr>
          <p:nvPr>
            <p:ph type="title"/>
          </p:nvPr>
        </p:nvSpPr>
        <p:spPr>
          <a:xfrm>
            <a:off x="479748" y="0"/>
            <a:ext cx="3845274" cy="1397169"/>
          </a:xfrm>
        </p:spPr>
        <p:txBody>
          <a:bodyPr>
            <a:normAutofit/>
          </a:bodyPr>
          <a:lstStyle/>
          <a:p>
            <a:r>
              <a:rPr lang="en-US" b="1" dirty="0">
                <a:solidFill>
                  <a:srgbClr val="004B85"/>
                </a:solidFill>
              </a:rPr>
              <a:t>Implications</a:t>
            </a:r>
          </a:p>
        </p:txBody>
      </p:sp>
      <p:pic>
        <p:nvPicPr>
          <p:cNvPr id="9" name="Picture 8">
            <a:extLst>
              <a:ext uri="{FF2B5EF4-FFF2-40B4-BE49-F238E27FC236}">
                <a16:creationId xmlns:a16="http://schemas.microsoft.com/office/drawing/2014/main" id="{8ACD8D57-FBFA-4DAC-AF01-225814A63380}"/>
              </a:ext>
            </a:extLst>
          </p:cNvPr>
          <p:cNvPicPr>
            <a:picLocks noChangeAspect="1"/>
          </p:cNvPicPr>
          <p:nvPr/>
        </p:nvPicPr>
        <p:blipFill rotWithShape="1">
          <a:blip r:embed="rId2"/>
          <a:srcRect l="25364" r="15811"/>
          <a:stretch/>
        </p:blipFill>
        <p:spPr>
          <a:xfrm>
            <a:off x="4567959" y="533401"/>
            <a:ext cx="4096293" cy="4648198"/>
          </a:xfrm>
          <a:prstGeom prst="rect">
            <a:avLst/>
          </a:prstGeom>
          <a:effectLst/>
        </p:spPr>
      </p:pic>
      <p:sp>
        <p:nvSpPr>
          <p:cNvPr id="5" name="Slide Number Placeholder 4">
            <a:extLst>
              <a:ext uri="{FF2B5EF4-FFF2-40B4-BE49-F238E27FC236}">
                <a16:creationId xmlns:a16="http://schemas.microsoft.com/office/drawing/2014/main" id="{3F8FF91B-7E88-4A4D-9B65-663AA128FC9A}"/>
              </a:ext>
            </a:extLst>
          </p:cNvPr>
          <p:cNvSpPr>
            <a:spLocks noGrp="1"/>
          </p:cNvSpPr>
          <p:nvPr>
            <p:ph type="sldNum" sz="quarter" idx="4294967295"/>
          </p:nvPr>
        </p:nvSpPr>
        <p:spPr>
          <a:xfrm>
            <a:off x="6457950" y="5296958"/>
            <a:ext cx="2057400" cy="304271"/>
          </a:xfrm>
        </p:spPr>
        <p:txBody>
          <a:bodyPr>
            <a:normAutofit/>
          </a:bodyPr>
          <a:lstStyle/>
          <a:p>
            <a:pPr>
              <a:spcAft>
                <a:spcPts val="600"/>
              </a:spcAft>
            </a:pPr>
            <a:fld id="{0226CCDC-3057-A845-8B73-831E010D3BA8}" type="slidenum">
              <a:rPr lang="en-US" smtClean="0"/>
              <a:pPr>
                <a:spcAft>
                  <a:spcPts val="600"/>
                </a:spcAft>
              </a:pPr>
              <a:t>17</a:t>
            </a:fld>
            <a:endParaRPr lang="en-US"/>
          </a:p>
        </p:txBody>
      </p:sp>
      <p:graphicFrame>
        <p:nvGraphicFramePr>
          <p:cNvPr id="7" name="Content Placeholder 2">
            <a:extLst>
              <a:ext uri="{FF2B5EF4-FFF2-40B4-BE49-F238E27FC236}">
                <a16:creationId xmlns:a16="http://schemas.microsoft.com/office/drawing/2014/main" id="{7E46C094-A355-454E-BEA5-ADDB87A0581D}"/>
              </a:ext>
            </a:extLst>
          </p:cNvPr>
          <p:cNvGraphicFramePr>
            <a:graphicFrameLocks noGrp="1"/>
          </p:cNvGraphicFramePr>
          <p:nvPr>
            <p:ph idx="1"/>
            <p:extLst>
              <p:ext uri="{D42A27DB-BD31-4B8C-83A1-F6EECF244321}">
                <p14:modId xmlns:p14="http://schemas.microsoft.com/office/powerpoint/2010/main" val="290289987"/>
              </p:ext>
            </p:extLst>
          </p:nvPr>
        </p:nvGraphicFramePr>
        <p:xfrm>
          <a:off x="361345" y="1071880"/>
          <a:ext cx="3845272" cy="3154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071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4245-0998-1442-9CBB-A6AE4A47849B}"/>
              </a:ext>
            </a:extLst>
          </p:cNvPr>
          <p:cNvSpPr>
            <a:spLocks noGrp="1"/>
          </p:cNvSpPr>
          <p:nvPr>
            <p:ph type="title"/>
          </p:nvPr>
        </p:nvSpPr>
        <p:spPr>
          <a:xfrm>
            <a:off x="571500" y="0"/>
            <a:ext cx="4000500" cy="1104636"/>
          </a:xfrm>
        </p:spPr>
        <p:txBody>
          <a:bodyPr>
            <a:normAutofit/>
          </a:bodyPr>
          <a:lstStyle/>
          <a:p>
            <a:r>
              <a:rPr lang="en-US" b="1" dirty="0">
                <a:solidFill>
                  <a:srgbClr val="004B85"/>
                </a:solidFill>
              </a:rPr>
              <a:t>Implications</a:t>
            </a:r>
          </a:p>
        </p:txBody>
      </p:sp>
      <p:sp>
        <p:nvSpPr>
          <p:cNvPr id="5" name="Slide Number Placeholder 4">
            <a:extLst>
              <a:ext uri="{FF2B5EF4-FFF2-40B4-BE49-F238E27FC236}">
                <a16:creationId xmlns:a16="http://schemas.microsoft.com/office/drawing/2014/main" id="{3F8FF91B-7E88-4A4D-9B65-663AA128FC9A}"/>
              </a:ext>
            </a:extLst>
          </p:cNvPr>
          <p:cNvSpPr>
            <a:spLocks noGrp="1"/>
          </p:cNvSpPr>
          <p:nvPr>
            <p:ph type="sldNum" sz="quarter" idx="4294967295"/>
          </p:nvPr>
        </p:nvSpPr>
        <p:spPr>
          <a:xfrm>
            <a:off x="6457950" y="5296958"/>
            <a:ext cx="2057400" cy="304271"/>
          </a:xfrm>
        </p:spPr>
        <p:txBody>
          <a:bodyPr>
            <a:normAutofit/>
          </a:bodyPr>
          <a:lstStyle/>
          <a:p>
            <a:pPr>
              <a:spcAft>
                <a:spcPts val="600"/>
              </a:spcAft>
            </a:pPr>
            <a:fld id="{0226CCDC-3057-A845-8B73-831E010D3BA8}" type="slidenum">
              <a:rPr lang="en-US" smtClean="0"/>
              <a:pPr>
                <a:spcAft>
                  <a:spcPts val="600"/>
                </a:spcAft>
              </a:pPr>
              <a:t>18</a:t>
            </a:fld>
            <a:endParaRPr lang="en-US"/>
          </a:p>
        </p:txBody>
      </p:sp>
      <p:graphicFrame>
        <p:nvGraphicFramePr>
          <p:cNvPr id="7" name="Content Placeholder 2">
            <a:extLst>
              <a:ext uri="{FF2B5EF4-FFF2-40B4-BE49-F238E27FC236}">
                <a16:creationId xmlns:a16="http://schemas.microsoft.com/office/drawing/2014/main" id="{7E46C094-A355-454E-BEA5-ADDB87A0581D}"/>
              </a:ext>
            </a:extLst>
          </p:cNvPr>
          <p:cNvGraphicFramePr>
            <a:graphicFrameLocks noGrp="1"/>
          </p:cNvGraphicFramePr>
          <p:nvPr>
            <p:ph idx="1"/>
            <p:extLst>
              <p:ext uri="{D42A27DB-BD31-4B8C-83A1-F6EECF244321}">
                <p14:modId xmlns:p14="http://schemas.microsoft.com/office/powerpoint/2010/main" val="489748932"/>
              </p:ext>
            </p:extLst>
          </p:nvPr>
        </p:nvGraphicFramePr>
        <p:xfrm>
          <a:off x="628650" y="1521354"/>
          <a:ext cx="7886700" cy="362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455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BD2B-EC9B-8248-BEF1-A08D765F8620}"/>
              </a:ext>
            </a:extLst>
          </p:cNvPr>
          <p:cNvSpPr>
            <a:spLocks noGrp="1"/>
          </p:cNvSpPr>
          <p:nvPr>
            <p:ph type="title"/>
          </p:nvPr>
        </p:nvSpPr>
        <p:spPr>
          <a:xfrm>
            <a:off x="966788" y="353220"/>
            <a:ext cx="7886700" cy="2377281"/>
          </a:xfrm>
        </p:spPr>
        <p:txBody>
          <a:bodyPr/>
          <a:lstStyle/>
          <a:p>
            <a:r>
              <a:rPr lang="en-US" dirty="0"/>
              <a:t>Questions, Thoughts, Ideas?</a:t>
            </a:r>
          </a:p>
        </p:txBody>
      </p:sp>
      <p:sp>
        <p:nvSpPr>
          <p:cNvPr id="3" name="Text Placeholder 2">
            <a:extLst>
              <a:ext uri="{FF2B5EF4-FFF2-40B4-BE49-F238E27FC236}">
                <a16:creationId xmlns:a16="http://schemas.microsoft.com/office/drawing/2014/main" id="{4CA7D6B9-9BC0-3B46-9DED-45444C7A38B8}"/>
              </a:ext>
            </a:extLst>
          </p:cNvPr>
          <p:cNvSpPr>
            <a:spLocks noGrp="1"/>
          </p:cNvSpPr>
          <p:nvPr>
            <p:ph type="body" idx="1"/>
          </p:nvPr>
        </p:nvSpPr>
        <p:spPr>
          <a:xfrm>
            <a:off x="495300" y="2924441"/>
            <a:ext cx="7886700" cy="1250156"/>
          </a:xfrm>
        </p:spPr>
        <p:txBody>
          <a:bodyPr>
            <a:normAutofit/>
          </a:bodyPr>
          <a:lstStyle/>
          <a:p>
            <a:pPr algn="ctr"/>
            <a:r>
              <a:rPr lang="en-US" sz="2400" dirty="0">
                <a:hlinkClick r:id="rId2"/>
              </a:rPr>
              <a:t>adailey@park.edu</a:t>
            </a:r>
            <a:r>
              <a:rPr lang="en-US" sz="2400" dirty="0"/>
              <a:t>  &amp; </a:t>
            </a:r>
            <a:r>
              <a:rPr lang="en-US" sz="2400" dirty="0">
                <a:hlinkClick r:id="rId3"/>
              </a:rPr>
              <a:t>linda.passamaneck@park.edu</a:t>
            </a:r>
            <a:r>
              <a:rPr lang="en-US" sz="2400" dirty="0"/>
              <a:t> </a:t>
            </a:r>
          </a:p>
        </p:txBody>
      </p:sp>
      <p:sp>
        <p:nvSpPr>
          <p:cNvPr id="4" name="Footer Placeholder 3">
            <a:extLst>
              <a:ext uri="{FF2B5EF4-FFF2-40B4-BE49-F238E27FC236}">
                <a16:creationId xmlns:a16="http://schemas.microsoft.com/office/drawing/2014/main" id="{00B84183-3FF4-AC43-AB37-A544A52460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B19FD-3616-CD43-8DBA-2587DEC7AA02}"/>
              </a:ext>
            </a:extLst>
          </p:cNvPr>
          <p:cNvSpPr>
            <a:spLocks noGrp="1"/>
          </p:cNvSpPr>
          <p:nvPr>
            <p:ph type="sldNum" sz="quarter" idx="12"/>
          </p:nvPr>
        </p:nvSpPr>
        <p:spPr/>
        <p:txBody>
          <a:bodyPr/>
          <a:lstStyle/>
          <a:p>
            <a:fld id="{0226CCDC-3057-A845-8B73-831E010D3BA8}" type="slidenum">
              <a:rPr lang="en-US" smtClean="0"/>
              <a:t>19</a:t>
            </a:fld>
            <a:endParaRPr lang="en-US"/>
          </a:p>
        </p:txBody>
      </p:sp>
    </p:spTree>
    <p:extLst>
      <p:ext uri="{BB962C8B-B14F-4D97-AF65-F5344CB8AC3E}">
        <p14:creationId xmlns:p14="http://schemas.microsoft.com/office/powerpoint/2010/main" val="402665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02781" cy="57150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5715000"/>
            <a:chOff x="1320800" y="0"/>
            <a:chExt cx="2436813" cy="6858001"/>
          </a:xfrm>
        </p:grpSpPr>
        <p:sp>
          <p:nvSpPr>
            <p:cNvPr id="2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5" name="Slide Number Placeholder 4"/>
          <p:cNvSpPr>
            <a:spLocks noGrp="1"/>
          </p:cNvSpPr>
          <p:nvPr>
            <p:ph type="sldNum" sz="quarter" idx="12"/>
          </p:nvPr>
        </p:nvSpPr>
        <p:spPr>
          <a:xfrm>
            <a:off x="7699176" y="5257800"/>
            <a:ext cx="816173" cy="304270"/>
          </a:xfrm>
        </p:spPr>
        <p:txBody>
          <a:bodyPr vert="horz" lIns="91440" tIns="45720" rIns="91440" bIns="45720" rtlCol="0" anchor="ctr">
            <a:normAutofit/>
          </a:bodyPr>
          <a:lstStyle/>
          <a:p>
            <a:pPr defTabSz="914400">
              <a:spcAft>
                <a:spcPts val="600"/>
              </a:spcAft>
            </a:pPr>
            <a:fld id="{0226CCDC-3057-A845-8B73-831E010D3BA8}" type="slidenum">
              <a:rPr lang="en-US">
                <a:solidFill>
                  <a:prstClr val="black">
                    <a:tint val="75000"/>
                  </a:prstClr>
                </a:solidFill>
              </a:rPr>
              <a:pPr defTabSz="914400">
                <a:spcAft>
                  <a:spcPts val="600"/>
                </a:spcAft>
              </a:pPr>
              <a:t>2</a:t>
            </a:fld>
            <a:endParaRPr lang="en-US">
              <a:solidFill>
                <a:prstClr val="black">
                  <a:tint val="75000"/>
                </a:prstClr>
              </a:solidFill>
            </a:endParaRPr>
          </a:p>
        </p:txBody>
      </p:sp>
      <p:graphicFrame>
        <p:nvGraphicFramePr>
          <p:cNvPr id="12" name="Content Placeholder 6">
            <a:extLst>
              <a:ext uri="{FF2B5EF4-FFF2-40B4-BE49-F238E27FC236}">
                <a16:creationId xmlns:a16="http://schemas.microsoft.com/office/drawing/2014/main" id="{45FA4DC2-3279-41AB-8CA1-270FD12D0545}"/>
              </a:ext>
            </a:extLst>
          </p:cNvPr>
          <p:cNvGraphicFramePr>
            <a:graphicFrameLocks noGrp="1"/>
          </p:cNvGraphicFramePr>
          <p:nvPr>
            <p:ph sz="half" idx="1"/>
            <p:extLst>
              <p:ext uri="{D42A27DB-BD31-4B8C-83A1-F6EECF244321}">
                <p14:modId xmlns:p14="http://schemas.microsoft.com/office/powerpoint/2010/main" val="3177461397"/>
              </p:ext>
            </p:extLst>
          </p:nvPr>
        </p:nvGraphicFramePr>
        <p:xfrm>
          <a:off x="3757612" y="571500"/>
          <a:ext cx="4869656"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1DF6278-E6D2-DD45-95A0-6F8A83B670A9}"/>
              </a:ext>
            </a:extLst>
          </p:cNvPr>
          <p:cNvPicPr>
            <a:picLocks noChangeAspect="1"/>
          </p:cNvPicPr>
          <p:nvPr/>
        </p:nvPicPr>
        <p:blipFill>
          <a:blip r:embed="rId8"/>
          <a:stretch>
            <a:fillRect/>
          </a:stretch>
        </p:blipFill>
        <p:spPr>
          <a:xfrm>
            <a:off x="1896179" y="2857500"/>
            <a:ext cx="2018779" cy="2832100"/>
          </a:xfrm>
          <a:prstGeom prst="rect">
            <a:avLst/>
          </a:prstGeom>
        </p:spPr>
      </p:pic>
    </p:spTree>
    <p:extLst>
      <p:ext uri="{BB962C8B-B14F-4D97-AF65-F5344CB8AC3E}">
        <p14:creationId xmlns:p14="http://schemas.microsoft.com/office/powerpoint/2010/main" val="26871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02781" cy="57150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5715000"/>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260266" y="638434"/>
            <a:ext cx="2085203" cy="2768599"/>
          </a:xfrm>
        </p:spPr>
        <p:txBody>
          <a:bodyPr>
            <a:normAutofit/>
          </a:bodyPr>
          <a:lstStyle/>
          <a:p>
            <a:r>
              <a:rPr lang="en-US" sz="3200" dirty="0">
                <a:solidFill>
                  <a:srgbClr val="FFFFFF"/>
                </a:solidFill>
              </a:rPr>
              <a:t>Goals </a:t>
            </a:r>
            <a:br>
              <a:rPr lang="en-US" sz="3200" dirty="0">
                <a:solidFill>
                  <a:srgbClr val="FFFFFF"/>
                </a:solidFill>
              </a:rPr>
            </a:br>
            <a:br>
              <a:rPr lang="en-US" sz="3200" dirty="0">
                <a:solidFill>
                  <a:srgbClr val="FFFFFF"/>
                </a:solidFill>
              </a:rPr>
            </a:br>
            <a:r>
              <a:rPr lang="en-US" sz="3200" dirty="0">
                <a:solidFill>
                  <a:srgbClr val="FFFFFF"/>
                </a:solidFill>
              </a:rPr>
              <a:t>&amp; </a:t>
            </a:r>
            <a:br>
              <a:rPr lang="en-US" sz="3200" dirty="0">
                <a:solidFill>
                  <a:srgbClr val="FFFFFF"/>
                </a:solidFill>
              </a:rPr>
            </a:br>
            <a:br>
              <a:rPr lang="en-US" sz="3200" dirty="0">
                <a:solidFill>
                  <a:srgbClr val="FFFFFF"/>
                </a:solidFill>
              </a:rPr>
            </a:br>
            <a:r>
              <a:rPr lang="en-US" sz="3200" dirty="0">
                <a:solidFill>
                  <a:srgbClr val="FFFFFF"/>
                </a:solidFill>
              </a:rPr>
              <a:t>Agenda</a:t>
            </a:r>
          </a:p>
        </p:txBody>
      </p:sp>
      <p:sp>
        <p:nvSpPr>
          <p:cNvPr id="3" name="Content Placeholder 2"/>
          <p:cNvSpPr>
            <a:spLocks noGrp="1"/>
          </p:cNvSpPr>
          <p:nvPr>
            <p:ph idx="1"/>
          </p:nvPr>
        </p:nvSpPr>
        <p:spPr>
          <a:xfrm>
            <a:off x="3637803" y="1237515"/>
            <a:ext cx="5442583" cy="4339036"/>
          </a:xfrm>
        </p:spPr>
        <p:txBody>
          <a:bodyPr>
            <a:noAutofit/>
          </a:bodyPr>
          <a:lstStyle/>
          <a:p>
            <a:pPr lvl="0"/>
            <a:r>
              <a:rPr lang="en-US" sz="2800" dirty="0">
                <a:ea typeface="Arial" charset="0"/>
                <a:cs typeface="Arial" charset="0"/>
              </a:rPr>
              <a:t> Overview/Examples of Tools</a:t>
            </a:r>
          </a:p>
          <a:p>
            <a:pPr lvl="0"/>
            <a:endParaRPr lang="en-US" sz="2800" dirty="0">
              <a:ea typeface="Arial" charset="0"/>
              <a:cs typeface="Arial" charset="0"/>
            </a:endParaRPr>
          </a:p>
          <a:p>
            <a:pPr lvl="0"/>
            <a:r>
              <a:rPr lang="en-US" sz="2800" dirty="0">
                <a:ea typeface="Arial" charset="0"/>
                <a:cs typeface="Arial" charset="0"/>
              </a:rPr>
              <a:t>Results &amp; Student Feedback about Videocalls and Texting</a:t>
            </a:r>
          </a:p>
          <a:p>
            <a:pPr lvl="0"/>
            <a:endParaRPr lang="en-US" sz="2800" dirty="0">
              <a:ea typeface="Arial" charset="0"/>
              <a:cs typeface="Arial" charset="0"/>
            </a:endParaRPr>
          </a:p>
          <a:p>
            <a:pPr lvl="0"/>
            <a:r>
              <a:rPr lang="en-US" sz="2800" dirty="0">
                <a:ea typeface="Arial" charset="0"/>
                <a:cs typeface="Arial" charset="0"/>
              </a:rPr>
              <a:t> Implications for Designing and Teaching Online Courses</a:t>
            </a:r>
          </a:p>
        </p:txBody>
      </p:sp>
    </p:spTree>
    <p:extLst>
      <p:ext uri="{BB962C8B-B14F-4D97-AF65-F5344CB8AC3E}">
        <p14:creationId xmlns:p14="http://schemas.microsoft.com/office/powerpoint/2010/main" val="304636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B0DF34-AD6B-D740-83FE-0324BA946825}"/>
              </a:ext>
            </a:extLst>
          </p:cNvPr>
          <p:cNvSpPr>
            <a:spLocks noGrp="1"/>
          </p:cNvSpPr>
          <p:nvPr>
            <p:ph type="title"/>
          </p:nvPr>
        </p:nvSpPr>
        <p:spPr>
          <a:xfrm>
            <a:off x="1195387" y="-134277"/>
            <a:ext cx="7886700" cy="1104636"/>
          </a:xfrm>
        </p:spPr>
        <p:txBody>
          <a:bodyPr/>
          <a:lstStyle/>
          <a:p>
            <a:r>
              <a:rPr lang="en-US" dirty="0"/>
              <a:t>Free or Open Source Tools We Use</a:t>
            </a:r>
          </a:p>
        </p:txBody>
      </p:sp>
      <p:sp>
        <p:nvSpPr>
          <p:cNvPr id="5" name="Slide Number Placeholder 4">
            <a:extLst>
              <a:ext uri="{FF2B5EF4-FFF2-40B4-BE49-F238E27FC236}">
                <a16:creationId xmlns:a16="http://schemas.microsoft.com/office/drawing/2014/main" id="{D8A59841-E030-DC48-8A4F-6C857C1585C0}"/>
              </a:ext>
            </a:extLst>
          </p:cNvPr>
          <p:cNvSpPr>
            <a:spLocks noGrp="1"/>
          </p:cNvSpPr>
          <p:nvPr>
            <p:ph type="sldNum" sz="quarter" idx="12"/>
          </p:nvPr>
        </p:nvSpPr>
        <p:spPr/>
        <p:txBody>
          <a:bodyPr/>
          <a:lstStyle/>
          <a:p>
            <a:fld id="{0226CCDC-3057-A845-8B73-831E010D3BA8}" type="slidenum">
              <a:rPr lang="en-US" smtClean="0"/>
              <a:t>4</a:t>
            </a:fld>
            <a:endParaRPr lang="en-US"/>
          </a:p>
        </p:txBody>
      </p:sp>
      <p:graphicFrame>
        <p:nvGraphicFramePr>
          <p:cNvPr id="9" name="Diagram 8">
            <a:extLst>
              <a:ext uri="{FF2B5EF4-FFF2-40B4-BE49-F238E27FC236}">
                <a16:creationId xmlns:a16="http://schemas.microsoft.com/office/drawing/2014/main" id="{D022F8A5-A725-CB4B-A155-BEAEBEDE21F3}"/>
              </a:ext>
            </a:extLst>
          </p:cNvPr>
          <p:cNvGraphicFramePr/>
          <p:nvPr>
            <p:extLst>
              <p:ext uri="{D42A27DB-BD31-4B8C-83A1-F6EECF244321}">
                <p14:modId xmlns:p14="http://schemas.microsoft.com/office/powerpoint/2010/main" val="4108873830"/>
              </p:ext>
            </p:extLst>
          </p:nvPr>
        </p:nvGraphicFramePr>
        <p:xfrm>
          <a:off x="466724" y="970358"/>
          <a:ext cx="8283575" cy="4516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349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A921DD-3472-1C48-A562-2B263EFDE70E}"/>
              </a:ext>
            </a:extLst>
          </p:cNvPr>
          <p:cNvPicPr>
            <a:picLocks noChangeAspect="1"/>
          </p:cNvPicPr>
          <p:nvPr/>
        </p:nvPicPr>
        <p:blipFill>
          <a:blip r:embed="rId2"/>
          <a:stretch>
            <a:fillRect/>
          </a:stretch>
        </p:blipFill>
        <p:spPr>
          <a:xfrm>
            <a:off x="168029" y="1387906"/>
            <a:ext cx="5499306" cy="3737810"/>
          </a:xfrm>
          <a:prstGeom prst="rect">
            <a:avLst/>
          </a:prstGeom>
        </p:spPr>
      </p:pic>
      <p:sp>
        <p:nvSpPr>
          <p:cNvPr id="5" name="Content Placeholder 2">
            <a:extLst>
              <a:ext uri="{FF2B5EF4-FFF2-40B4-BE49-F238E27FC236}">
                <a16:creationId xmlns:a16="http://schemas.microsoft.com/office/drawing/2014/main" id="{50AFF46F-8529-C942-84EC-A568CDEF3075}"/>
              </a:ext>
            </a:extLst>
          </p:cNvPr>
          <p:cNvSpPr txBox="1">
            <a:spLocks/>
          </p:cNvSpPr>
          <p:nvPr/>
        </p:nvSpPr>
        <p:spPr>
          <a:xfrm>
            <a:off x="5866453" y="1203685"/>
            <a:ext cx="3277547" cy="4106252"/>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US" sz="1600" dirty="0"/>
              <a:t>Live sync session (discussion, presentation, mini-lecture) </a:t>
            </a:r>
          </a:p>
          <a:p>
            <a:pPr>
              <a:lnSpc>
                <a:spcPct val="120000"/>
              </a:lnSpc>
            </a:pPr>
            <a:r>
              <a:rPr lang="en-US" sz="1600" dirty="0"/>
              <a:t>Invited guest presenters, Q&amp;A (PBL)</a:t>
            </a:r>
          </a:p>
          <a:p>
            <a:pPr>
              <a:lnSpc>
                <a:spcPct val="120000"/>
              </a:lnSpc>
            </a:pPr>
            <a:r>
              <a:rPr lang="en-US" sz="1600" dirty="0"/>
              <a:t>Team projects (self-organized team meetings)</a:t>
            </a:r>
          </a:p>
          <a:p>
            <a:pPr>
              <a:lnSpc>
                <a:spcPct val="120000"/>
              </a:lnSpc>
            </a:pPr>
            <a:r>
              <a:rPr lang="en-US" sz="1600" dirty="0"/>
              <a:t>Practice and/or record presentations</a:t>
            </a:r>
          </a:p>
          <a:p>
            <a:pPr>
              <a:lnSpc>
                <a:spcPct val="120000"/>
              </a:lnSpc>
            </a:pPr>
            <a:r>
              <a:rPr lang="en-US" sz="1600" dirty="0"/>
              <a:t>Solving a problem together real-time</a:t>
            </a:r>
          </a:p>
          <a:p>
            <a:pPr>
              <a:lnSpc>
                <a:spcPct val="120000"/>
              </a:lnSpc>
            </a:pPr>
            <a:r>
              <a:rPr lang="en-US" sz="1600" dirty="0"/>
              <a:t>Software demonstration</a:t>
            </a:r>
          </a:p>
          <a:p>
            <a:pPr>
              <a:lnSpc>
                <a:spcPct val="120000"/>
              </a:lnSpc>
            </a:pPr>
            <a:r>
              <a:rPr lang="en-US" sz="1600" dirty="0"/>
              <a:t>Role-playing</a:t>
            </a:r>
          </a:p>
          <a:p>
            <a:pPr>
              <a:lnSpc>
                <a:spcPct val="120000"/>
              </a:lnSpc>
            </a:pPr>
            <a:r>
              <a:rPr lang="en-US" sz="1600" dirty="0"/>
              <a:t>Debate</a:t>
            </a:r>
          </a:p>
          <a:p>
            <a:pPr>
              <a:lnSpc>
                <a:spcPct val="120000"/>
              </a:lnSpc>
            </a:pPr>
            <a:r>
              <a:rPr lang="en-US" sz="1600" dirty="0"/>
              <a:t>Polling </a:t>
            </a:r>
          </a:p>
          <a:p>
            <a:pPr>
              <a:lnSpc>
                <a:spcPct val="120000"/>
              </a:lnSpc>
            </a:pPr>
            <a:r>
              <a:rPr lang="en-US" sz="1600" dirty="0"/>
              <a:t>Break out rooms</a:t>
            </a:r>
          </a:p>
        </p:txBody>
      </p:sp>
      <p:sp>
        <p:nvSpPr>
          <p:cNvPr id="6" name="Rectangle 5">
            <a:extLst>
              <a:ext uri="{FF2B5EF4-FFF2-40B4-BE49-F238E27FC236}">
                <a16:creationId xmlns:a16="http://schemas.microsoft.com/office/drawing/2014/main" id="{30B42408-A48D-5D4C-A4CD-0EA62B7721C9}"/>
              </a:ext>
            </a:extLst>
          </p:cNvPr>
          <p:cNvSpPr/>
          <p:nvPr/>
        </p:nvSpPr>
        <p:spPr>
          <a:xfrm>
            <a:off x="168029" y="305327"/>
            <a:ext cx="5292218" cy="584775"/>
          </a:xfrm>
          <a:prstGeom prst="rect">
            <a:avLst/>
          </a:prstGeom>
        </p:spPr>
        <p:txBody>
          <a:bodyPr wrap="none">
            <a:spAutoFit/>
          </a:bodyPr>
          <a:lstStyle/>
          <a:p>
            <a:r>
              <a:rPr lang="en-US" sz="3200" dirty="0">
                <a:solidFill>
                  <a:srgbClr val="004B85"/>
                </a:solidFill>
              </a:rPr>
              <a:t>Strategies We Use - Videocalls</a:t>
            </a:r>
          </a:p>
        </p:txBody>
      </p:sp>
    </p:spTree>
    <p:extLst>
      <p:ext uri="{BB962C8B-B14F-4D97-AF65-F5344CB8AC3E}">
        <p14:creationId xmlns:p14="http://schemas.microsoft.com/office/powerpoint/2010/main" val="39447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2"/>
                                        </p:tgtEl>
                                        <p:attrNameLst>
                                          <p:attrName>ppt_y</p:attrName>
                                        </p:attrNameLst>
                                      </p:cBhvr>
                                      <p:tavLst>
                                        <p:tav tm="0">
                                          <p:val>
                                            <p:strVal val="#ppt_y"/>
                                          </p:val>
                                        </p:tav>
                                        <p:tav tm="100000">
                                          <p:val>
                                            <p:strVal val="#ppt_y+#ppt_h*1.125000"/>
                                          </p:val>
                                        </p:tav>
                                      </p:tavLst>
                                    </p:anim>
                                    <p:animEffect transition="out" filter="wipe(dow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50" y="304270"/>
            <a:ext cx="7886700" cy="1104636"/>
          </a:xfrm>
        </p:spPr>
        <p:txBody>
          <a:bodyPr>
            <a:normAutofit/>
          </a:bodyPr>
          <a:lstStyle/>
          <a:p>
            <a:r>
              <a:rPr lang="en-US" sz="3200" b="1" dirty="0">
                <a:solidFill>
                  <a:srgbClr val="004B85"/>
                </a:solidFill>
              </a:rPr>
              <a:t>Student Feedback - Videocalls</a:t>
            </a:r>
          </a:p>
        </p:txBody>
      </p:sp>
      <p:sp>
        <p:nvSpPr>
          <p:cNvPr id="5" name="Slide Number Placeholder 4"/>
          <p:cNvSpPr>
            <a:spLocks noGrp="1"/>
          </p:cNvSpPr>
          <p:nvPr>
            <p:ph type="sldNum" sz="quarter" idx="4294967295"/>
          </p:nvPr>
        </p:nvSpPr>
        <p:spPr>
          <a:xfrm>
            <a:off x="6457950" y="5296958"/>
            <a:ext cx="2057400" cy="304271"/>
          </a:xfrm>
        </p:spPr>
        <p:txBody>
          <a:bodyPr>
            <a:normAutofit/>
          </a:bodyPr>
          <a:lstStyle/>
          <a:p>
            <a:pPr>
              <a:spcAft>
                <a:spcPts val="600"/>
              </a:spcAft>
            </a:pPr>
            <a:fld id="{0226CCDC-3057-A845-8B73-831E010D3BA8}" type="slidenum">
              <a:rPr lang="en-US"/>
              <a:pPr>
                <a:spcAft>
                  <a:spcPts val="600"/>
                </a:spcAft>
              </a:pPr>
              <a:t>6</a:t>
            </a:fld>
            <a:endParaRPr lang="en-US"/>
          </a:p>
        </p:txBody>
      </p:sp>
      <p:grpSp>
        <p:nvGrpSpPr>
          <p:cNvPr id="8" name="Group 7">
            <a:extLst>
              <a:ext uri="{FF2B5EF4-FFF2-40B4-BE49-F238E27FC236}">
                <a16:creationId xmlns:a16="http://schemas.microsoft.com/office/drawing/2014/main" id="{3845ACD1-33F4-CC4C-95FF-E0FB9529614D}"/>
              </a:ext>
            </a:extLst>
          </p:cNvPr>
          <p:cNvGrpSpPr/>
          <p:nvPr/>
        </p:nvGrpSpPr>
        <p:grpSpPr>
          <a:xfrm>
            <a:off x="628650" y="1521796"/>
            <a:ext cx="7886700" cy="3625229"/>
            <a:chOff x="628650" y="1521796"/>
            <a:chExt cx="7886700" cy="3625229"/>
          </a:xfrm>
        </p:grpSpPr>
        <p:sp>
          <p:nvSpPr>
            <p:cNvPr id="9" name="Rounded Rectangle 8">
              <a:extLst>
                <a:ext uri="{FF2B5EF4-FFF2-40B4-BE49-F238E27FC236}">
                  <a16:creationId xmlns:a16="http://schemas.microsoft.com/office/drawing/2014/main" id="{9F0BBA12-C83D-6741-BAD9-24BBE3B8D1B0}"/>
                </a:ext>
              </a:extLst>
            </p:cNvPr>
            <p:cNvSpPr/>
            <p:nvPr/>
          </p:nvSpPr>
          <p:spPr>
            <a:xfrm>
              <a:off x="628650" y="1521796"/>
              <a:ext cx="7886700" cy="1035779"/>
            </a:xfrm>
            <a:prstGeom prst="roundRect">
              <a:avLst>
                <a:gd name="adj" fmla="val 10000"/>
              </a:avLst>
            </a:prstGeom>
            <a:solidFill>
              <a:schemeClr val="tx2"/>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0" name="Rectangle 9" descr="Classroom">
              <a:extLst>
                <a:ext uri="{FF2B5EF4-FFF2-40B4-BE49-F238E27FC236}">
                  <a16:creationId xmlns:a16="http://schemas.microsoft.com/office/drawing/2014/main" id="{DDBDB4D0-1EA7-CF49-9C36-57AAB9015411}"/>
                </a:ext>
              </a:extLst>
            </p:cNvPr>
            <p:cNvSpPr/>
            <p:nvPr/>
          </p:nvSpPr>
          <p:spPr>
            <a:xfrm>
              <a:off x="941973" y="1754847"/>
              <a:ext cx="569678" cy="56967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Freeform 10">
              <a:extLst>
                <a:ext uri="{FF2B5EF4-FFF2-40B4-BE49-F238E27FC236}">
                  <a16:creationId xmlns:a16="http://schemas.microsoft.com/office/drawing/2014/main" id="{2B7B331F-14C8-EA42-BF83-7F74E9F69526}"/>
                </a:ext>
              </a:extLst>
            </p:cNvPr>
            <p:cNvSpPr/>
            <p:nvPr/>
          </p:nvSpPr>
          <p:spPr>
            <a:xfrm>
              <a:off x="1824975" y="1521796"/>
              <a:ext cx="6690374" cy="1035779"/>
            </a:xfrm>
            <a:custGeom>
              <a:avLst/>
              <a:gdLst>
                <a:gd name="connsiteX0" fmla="*/ 0 w 6690374"/>
                <a:gd name="connsiteY0" fmla="*/ 0 h 1035779"/>
                <a:gd name="connsiteX1" fmla="*/ 6690374 w 6690374"/>
                <a:gd name="connsiteY1" fmla="*/ 0 h 1035779"/>
                <a:gd name="connsiteX2" fmla="*/ 6690374 w 6690374"/>
                <a:gd name="connsiteY2" fmla="*/ 1035779 h 1035779"/>
                <a:gd name="connsiteX3" fmla="*/ 0 w 6690374"/>
                <a:gd name="connsiteY3" fmla="*/ 1035779 h 1035779"/>
                <a:gd name="connsiteX4" fmla="*/ 0 w 6690374"/>
                <a:gd name="connsiteY4" fmla="*/ 0 h 103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374" h="1035779">
                  <a:moveTo>
                    <a:pt x="0" y="0"/>
                  </a:moveTo>
                  <a:lnTo>
                    <a:pt x="6690374" y="0"/>
                  </a:lnTo>
                  <a:lnTo>
                    <a:pt x="6690374" y="1035779"/>
                  </a:lnTo>
                  <a:lnTo>
                    <a:pt x="0" y="10357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9620" tIns="109620" rIns="109620" bIns="109620" numCol="1" spcCol="1270" anchor="ctr" anchorCtr="0">
              <a:noAutofit/>
            </a:bodyPr>
            <a:lstStyle/>
            <a:p>
              <a:pPr marL="0" lvl="0" indent="0" algn="l" defTabSz="755650">
                <a:lnSpc>
                  <a:spcPct val="100000"/>
                </a:lnSpc>
                <a:spcBef>
                  <a:spcPct val="0"/>
                </a:spcBef>
                <a:spcAft>
                  <a:spcPct val="35000"/>
                </a:spcAft>
                <a:buNone/>
              </a:pPr>
              <a:r>
                <a:rPr lang="en-US" sz="1400" b="1" kern="1200" cap="all" dirty="0">
                  <a:solidFill>
                    <a:schemeClr val="bg1"/>
                  </a:solidFill>
                </a:rPr>
                <a:t>“Before we started the course I wasn't keen on having to be present for online discussions. Now, I can really appreciate how helpful it is to collaborate with my classmates and professor.”</a:t>
              </a:r>
            </a:p>
          </p:txBody>
        </p:sp>
        <p:sp>
          <p:nvSpPr>
            <p:cNvPr id="12" name="Rounded Rectangle 11">
              <a:extLst>
                <a:ext uri="{FF2B5EF4-FFF2-40B4-BE49-F238E27FC236}">
                  <a16:creationId xmlns:a16="http://schemas.microsoft.com/office/drawing/2014/main" id="{A7E14F45-DC84-3F43-AD86-01E34C40217C}"/>
                </a:ext>
              </a:extLst>
            </p:cNvPr>
            <p:cNvSpPr/>
            <p:nvPr/>
          </p:nvSpPr>
          <p:spPr>
            <a:xfrm>
              <a:off x="628650" y="2816521"/>
              <a:ext cx="7886700" cy="1035779"/>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3" name="Rectangle 12" descr="Angel Face with Solid Fill">
              <a:extLst>
                <a:ext uri="{FF2B5EF4-FFF2-40B4-BE49-F238E27FC236}">
                  <a16:creationId xmlns:a16="http://schemas.microsoft.com/office/drawing/2014/main" id="{D372B4A1-CD93-6340-9CF3-9F27C786B61E}"/>
                </a:ext>
              </a:extLst>
            </p:cNvPr>
            <p:cNvSpPr/>
            <p:nvPr/>
          </p:nvSpPr>
          <p:spPr>
            <a:xfrm>
              <a:off x="941973" y="3049572"/>
              <a:ext cx="569678" cy="56967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13">
              <a:extLst>
                <a:ext uri="{FF2B5EF4-FFF2-40B4-BE49-F238E27FC236}">
                  <a16:creationId xmlns:a16="http://schemas.microsoft.com/office/drawing/2014/main" id="{F11069F6-408A-A245-8D08-AF236538F160}"/>
                </a:ext>
              </a:extLst>
            </p:cNvPr>
            <p:cNvSpPr/>
            <p:nvPr/>
          </p:nvSpPr>
          <p:spPr>
            <a:xfrm>
              <a:off x="1824975" y="2816521"/>
              <a:ext cx="6690374" cy="1035779"/>
            </a:xfrm>
            <a:custGeom>
              <a:avLst/>
              <a:gdLst>
                <a:gd name="connsiteX0" fmla="*/ 0 w 6690374"/>
                <a:gd name="connsiteY0" fmla="*/ 0 h 1035779"/>
                <a:gd name="connsiteX1" fmla="*/ 6690374 w 6690374"/>
                <a:gd name="connsiteY1" fmla="*/ 0 h 1035779"/>
                <a:gd name="connsiteX2" fmla="*/ 6690374 w 6690374"/>
                <a:gd name="connsiteY2" fmla="*/ 1035779 h 1035779"/>
                <a:gd name="connsiteX3" fmla="*/ 0 w 6690374"/>
                <a:gd name="connsiteY3" fmla="*/ 1035779 h 1035779"/>
                <a:gd name="connsiteX4" fmla="*/ 0 w 6690374"/>
                <a:gd name="connsiteY4" fmla="*/ 0 h 103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374" h="1035779">
                  <a:moveTo>
                    <a:pt x="0" y="0"/>
                  </a:moveTo>
                  <a:lnTo>
                    <a:pt x="6690374" y="0"/>
                  </a:lnTo>
                  <a:lnTo>
                    <a:pt x="6690374" y="1035779"/>
                  </a:lnTo>
                  <a:lnTo>
                    <a:pt x="0" y="10357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9620" tIns="109620" rIns="109620" bIns="109620" numCol="1" spcCol="1270" anchor="ctr" anchorCtr="0">
              <a:noAutofit/>
            </a:bodyPr>
            <a:lstStyle/>
            <a:p>
              <a:pPr marL="0" lvl="0" indent="0" algn="l" defTabSz="755650">
                <a:lnSpc>
                  <a:spcPct val="100000"/>
                </a:lnSpc>
                <a:spcBef>
                  <a:spcPct val="0"/>
                </a:spcBef>
                <a:spcAft>
                  <a:spcPct val="35000"/>
                </a:spcAft>
                <a:buNone/>
              </a:pPr>
              <a:r>
                <a:rPr lang="en-US" sz="1400" b="1" kern="1200" cap="all" dirty="0"/>
                <a:t>“This platform has been the best tool I have used in my Graduate schooling.  I like how we can come together and be able to talk face to face.  It helps to be able to ask question and get feedback right away.”</a:t>
              </a:r>
            </a:p>
          </p:txBody>
        </p:sp>
        <p:sp>
          <p:nvSpPr>
            <p:cNvPr id="15" name="Rounded Rectangle 14">
              <a:extLst>
                <a:ext uri="{FF2B5EF4-FFF2-40B4-BE49-F238E27FC236}">
                  <a16:creationId xmlns:a16="http://schemas.microsoft.com/office/drawing/2014/main" id="{626869D5-4B4C-F245-8AEC-4D91F982BA3A}"/>
                </a:ext>
              </a:extLst>
            </p:cNvPr>
            <p:cNvSpPr/>
            <p:nvPr/>
          </p:nvSpPr>
          <p:spPr>
            <a:xfrm>
              <a:off x="628650" y="4111246"/>
              <a:ext cx="7886700" cy="1035779"/>
            </a:xfrm>
            <a:prstGeom prst="roundRect">
              <a:avLst>
                <a:gd name="adj" fmla="val 10000"/>
              </a:avLst>
            </a:prstGeom>
            <a:solidFill>
              <a:schemeClr val="accent6">
                <a:lumMod val="75000"/>
              </a:schemeClr>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dirty="0"/>
            </a:p>
          </p:txBody>
        </p:sp>
        <p:sp>
          <p:nvSpPr>
            <p:cNvPr id="17" name="Heart 16">
              <a:extLst>
                <a:ext uri="{FF2B5EF4-FFF2-40B4-BE49-F238E27FC236}">
                  <a16:creationId xmlns:a16="http://schemas.microsoft.com/office/drawing/2014/main" id="{E92AE093-D90B-0844-90F0-244979E21491}"/>
                </a:ext>
              </a:extLst>
            </p:cNvPr>
            <p:cNvSpPr/>
            <p:nvPr/>
          </p:nvSpPr>
          <p:spPr>
            <a:xfrm>
              <a:off x="918827" y="4379018"/>
              <a:ext cx="569678" cy="569678"/>
            </a:xfrm>
            <a:prstGeom prst="heart">
              <a:avLst/>
            </a:prstGeom>
          </p:spPr>
          <p:style>
            <a:lnRef idx="2">
              <a:schemeClr val="lt1">
                <a:alpha val="0"/>
                <a:hueOff val="0"/>
                <a:satOff val="0"/>
                <a:lumOff val="0"/>
                <a:alphaOff val="0"/>
              </a:schemeClr>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6498AC96-DEF9-1843-9D2C-8B024B6059D1}"/>
                </a:ext>
              </a:extLst>
            </p:cNvPr>
            <p:cNvSpPr/>
            <p:nvPr/>
          </p:nvSpPr>
          <p:spPr>
            <a:xfrm>
              <a:off x="1824975" y="4111246"/>
              <a:ext cx="6690374" cy="1035779"/>
            </a:xfrm>
            <a:custGeom>
              <a:avLst/>
              <a:gdLst>
                <a:gd name="connsiteX0" fmla="*/ 0 w 6690374"/>
                <a:gd name="connsiteY0" fmla="*/ 0 h 1035779"/>
                <a:gd name="connsiteX1" fmla="*/ 6690374 w 6690374"/>
                <a:gd name="connsiteY1" fmla="*/ 0 h 1035779"/>
                <a:gd name="connsiteX2" fmla="*/ 6690374 w 6690374"/>
                <a:gd name="connsiteY2" fmla="*/ 1035779 h 1035779"/>
                <a:gd name="connsiteX3" fmla="*/ 0 w 6690374"/>
                <a:gd name="connsiteY3" fmla="*/ 1035779 h 1035779"/>
                <a:gd name="connsiteX4" fmla="*/ 0 w 6690374"/>
                <a:gd name="connsiteY4" fmla="*/ 0 h 103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374" h="1035779">
                  <a:moveTo>
                    <a:pt x="0" y="0"/>
                  </a:moveTo>
                  <a:lnTo>
                    <a:pt x="6690374" y="0"/>
                  </a:lnTo>
                  <a:lnTo>
                    <a:pt x="6690374" y="1035779"/>
                  </a:lnTo>
                  <a:lnTo>
                    <a:pt x="0" y="10357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9620" tIns="109620" rIns="109620" bIns="109620" numCol="1" spcCol="1270" anchor="ctr" anchorCtr="0">
              <a:noAutofit/>
            </a:bodyPr>
            <a:lstStyle/>
            <a:p>
              <a:pPr marL="0" lvl="0" indent="0" algn="l" defTabSz="755650">
                <a:lnSpc>
                  <a:spcPct val="100000"/>
                </a:lnSpc>
                <a:spcBef>
                  <a:spcPct val="0"/>
                </a:spcBef>
                <a:spcAft>
                  <a:spcPct val="35000"/>
                </a:spcAft>
                <a:buNone/>
              </a:pPr>
              <a:endParaRPr lang="en-US" sz="1700" kern="1200"/>
            </a:p>
          </p:txBody>
        </p:sp>
      </p:grpSp>
      <p:grpSp>
        <p:nvGrpSpPr>
          <p:cNvPr id="24" name="Group 23">
            <a:extLst>
              <a:ext uri="{FF2B5EF4-FFF2-40B4-BE49-F238E27FC236}">
                <a16:creationId xmlns:a16="http://schemas.microsoft.com/office/drawing/2014/main" id="{2EBBB73B-1922-F04E-B0AA-D119C88831D2}"/>
              </a:ext>
            </a:extLst>
          </p:cNvPr>
          <p:cNvGrpSpPr/>
          <p:nvPr/>
        </p:nvGrpSpPr>
        <p:grpSpPr>
          <a:xfrm>
            <a:off x="1686083" y="4240619"/>
            <a:ext cx="6713519" cy="1474381"/>
            <a:chOff x="3703770" y="2494262"/>
            <a:chExt cx="4114316" cy="1474381"/>
          </a:xfrm>
        </p:grpSpPr>
        <p:sp>
          <p:nvSpPr>
            <p:cNvPr id="25" name="Rectangle 24">
              <a:extLst>
                <a:ext uri="{FF2B5EF4-FFF2-40B4-BE49-F238E27FC236}">
                  <a16:creationId xmlns:a16="http://schemas.microsoft.com/office/drawing/2014/main" id="{1CAE66E6-9D8E-5142-A224-A8EA253158B9}"/>
                </a:ext>
              </a:extLst>
            </p:cNvPr>
            <p:cNvSpPr/>
            <p:nvPr/>
          </p:nvSpPr>
          <p:spPr>
            <a:xfrm>
              <a:off x="3703770" y="2494262"/>
              <a:ext cx="4114316" cy="1474381"/>
            </a:xfrm>
            <a:prstGeom prst="rect">
              <a:avLst/>
            </a:pr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sp>
        <p:sp>
          <p:nvSpPr>
            <p:cNvPr id="26" name="TextBox 25">
              <a:extLst>
                <a:ext uri="{FF2B5EF4-FFF2-40B4-BE49-F238E27FC236}">
                  <a16:creationId xmlns:a16="http://schemas.microsoft.com/office/drawing/2014/main" id="{26226115-4CAB-A541-9899-0D3971A0E5F5}"/>
                </a:ext>
              </a:extLst>
            </p:cNvPr>
            <p:cNvSpPr txBox="1"/>
            <p:nvPr/>
          </p:nvSpPr>
          <p:spPr>
            <a:xfrm>
              <a:off x="3703770" y="2494262"/>
              <a:ext cx="4114316" cy="91146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dirty="0">
                  <a:solidFill>
                    <a:schemeClr val="bg1"/>
                  </a:solidFill>
                </a:rPr>
                <a:t>“I think the video calls make the course so much better because we can discuss assignments/questions/concerns</a:t>
              </a:r>
              <a:r>
                <a:rPr lang="en-US" sz="1400" b="1" dirty="0">
                  <a:solidFill>
                    <a:schemeClr val="bg1"/>
                  </a:solidFill>
                </a:rPr>
                <a:t>…</a:t>
              </a:r>
              <a:r>
                <a:rPr lang="en-US" sz="1400" b="1" kern="1200" dirty="0">
                  <a:solidFill>
                    <a:schemeClr val="bg1"/>
                  </a:solidFill>
                </a:rPr>
                <a:t> it was great to see everyone's face. I honestly was upset I missed the last video call due to traveling,  </a:t>
              </a:r>
              <a:br>
                <a:rPr lang="en-US" sz="1400" b="1" kern="1200" dirty="0">
                  <a:solidFill>
                    <a:schemeClr val="bg1"/>
                  </a:solidFill>
                </a:rPr>
              </a:br>
              <a:r>
                <a:rPr lang="en-US" sz="1400" b="1" kern="1200" dirty="0">
                  <a:solidFill>
                    <a:schemeClr val="bg1"/>
                  </a:solidFill>
                </a:rPr>
                <a:t>I even tried to connect from the plane…”</a:t>
              </a:r>
            </a:p>
          </p:txBody>
        </p:sp>
      </p:grpSp>
    </p:spTree>
    <p:extLst>
      <p:ext uri="{BB962C8B-B14F-4D97-AF65-F5344CB8AC3E}">
        <p14:creationId xmlns:p14="http://schemas.microsoft.com/office/powerpoint/2010/main" val="247217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C57E-978E-3E4C-BA2A-DEB54D6A02DB}"/>
              </a:ext>
            </a:extLst>
          </p:cNvPr>
          <p:cNvSpPr>
            <a:spLocks noGrp="1"/>
          </p:cNvSpPr>
          <p:nvPr>
            <p:ph type="title"/>
          </p:nvPr>
        </p:nvSpPr>
        <p:spPr/>
        <p:txBody>
          <a:bodyPr/>
          <a:lstStyle/>
          <a:p>
            <a:r>
              <a:rPr lang="en-US" b="1" dirty="0">
                <a:solidFill>
                  <a:srgbClr val="004B85"/>
                </a:solidFill>
              </a:rPr>
              <a:t>Strategies We Use - Slack</a:t>
            </a:r>
          </a:p>
        </p:txBody>
      </p:sp>
      <p:sp>
        <p:nvSpPr>
          <p:cNvPr id="3" name="Content Placeholder 2">
            <a:extLst>
              <a:ext uri="{FF2B5EF4-FFF2-40B4-BE49-F238E27FC236}">
                <a16:creationId xmlns:a16="http://schemas.microsoft.com/office/drawing/2014/main" id="{17E1D2C1-B196-9F48-9EE1-F34A09EA19A5}"/>
              </a:ext>
            </a:extLst>
          </p:cNvPr>
          <p:cNvSpPr>
            <a:spLocks noGrp="1"/>
          </p:cNvSpPr>
          <p:nvPr>
            <p:ph idx="1"/>
          </p:nvPr>
        </p:nvSpPr>
        <p:spPr>
          <a:xfrm>
            <a:off x="353575" y="1549257"/>
            <a:ext cx="2623836" cy="3626115"/>
          </a:xfrm>
        </p:spPr>
        <p:txBody>
          <a:bodyPr>
            <a:normAutofit fontScale="85000" lnSpcReduction="10000"/>
          </a:bodyPr>
          <a:lstStyle/>
          <a:p>
            <a:pPr>
              <a:lnSpc>
                <a:spcPct val="110000"/>
              </a:lnSpc>
            </a:pPr>
            <a:r>
              <a:rPr lang="en-US" sz="2000" dirty="0"/>
              <a:t>Internal Group Work/Team projects</a:t>
            </a:r>
          </a:p>
          <a:p>
            <a:pPr>
              <a:lnSpc>
                <a:spcPct val="110000"/>
              </a:lnSpc>
            </a:pPr>
            <a:r>
              <a:rPr lang="en-US" sz="2000" dirty="0"/>
              <a:t>Course Announcements</a:t>
            </a:r>
          </a:p>
          <a:p>
            <a:pPr>
              <a:lnSpc>
                <a:spcPct val="110000"/>
              </a:lnSpc>
            </a:pPr>
            <a:r>
              <a:rPr lang="en-US" sz="2000" dirty="0"/>
              <a:t>Office Hours/Office Areas (Q&amp;A)</a:t>
            </a:r>
          </a:p>
          <a:p>
            <a:pPr>
              <a:lnSpc>
                <a:spcPct val="110000"/>
              </a:lnSpc>
            </a:pPr>
            <a:r>
              <a:rPr lang="en-US" sz="2000" dirty="0"/>
              <a:t>Resource Sharing (Document/video/</a:t>
            </a:r>
            <a:br>
              <a:rPr lang="en-US" sz="2000" dirty="0"/>
            </a:br>
            <a:r>
              <a:rPr lang="en-US" sz="2000" dirty="0"/>
              <a:t>Links)</a:t>
            </a:r>
          </a:p>
          <a:p>
            <a:pPr>
              <a:lnSpc>
                <a:spcPct val="110000"/>
              </a:lnSpc>
            </a:pPr>
            <a:r>
              <a:rPr lang="en-US" sz="2000" dirty="0"/>
              <a:t>Collaborative Knowledge Sharing (peer learning)</a:t>
            </a:r>
          </a:p>
          <a:p>
            <a:pPr>
              <a:lnSpc>
                <a:spcPct val="110000"/>
              </a:lnSpc>
            </a:pPr>
            <a:r>
              <a:rPr lang="en-US" sz="2000" dirty="0"/>
              <a:t>Polling</a:t>
            </a:r>
          </a:p>
          <a:p>
            <a:pPr lvl="1"/>
            <a:endParaRPr lang="en-US" dirty="0"/>
          </a:p>
        </p:txBody>
      </p:sp>
      <p:pic>
        <p:nvPicPr>
          <p:cNvPr id="5" name="Picture 4" descr="A screenshot of a cell phone&#10;&#10;Description automatically generated">
            <a:extLst>
              <a:ext uri="{FF2B5EF4-FFF2-40B4-BE49-F238E27FC236}">
                <a16:creationId xmlns:a16="http://schemas.microsoft.com/office/drawing/2014/main" id="{A9F94266-AB20-F047-97E5-800722337E12}"/>
              </a:ext>
            </a:extLst>
          </p:cNvPr>
          <p:cNvPicPr>
            <a:picLocks noChangeAspect="1"/>
          </p:cNvPicPr>
          <p:nvPr/>
        </p:nvPicPr>
        <p:blipFill rotWithShape="1">
          <a:blip r:embed="rId2"/>
          <a:srcRect r="25091"/>
          <a:stretch/>
        </p:blipFill>
        <p:spPr>
          <a:xfrm>
            <a:off x="2977411" y="1337949"/>
            <a:ext cx="5954819" cy="3837423"/>
          </a:xfrm>
          <a:prstGeom prst="rect">
            <a:avLst/>
          </a:prstGeom>
        </p:spPr>
      </p:pic>
    </p:spTree>
    <p:extLst>
      <p:ext uri="{BB962C8B-B14F-4D97-AF65-F5344CB8AC3E}">
        <p14:creationId xmlns:p14="http://schemas.microsoft.com/office/powerpoint/2010/main" val="4232400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482600" y="268111"/>
            <a:ext cx="8178799" cy="946448"/>
          </a:xfrm>
        </p:spPr>
        <p:txBody>
          <a:bodyPr>
            <a:normAutofit/>
          </a:bodyPr>
          <a:lstStyle/>
          <a:p>
            <a:r>
              <a:rPr lang="en-US" sz="2800"/>
              <a:t>Student Feedback - Slack</a:t>
            </a:r>
          </a:p>
        </p:txBody>
      </p:sp>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62581" y="1793577"/>
            <a:ext cx="537807"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611266" y="1172232"/>
            <a:ext cx="2110693"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0386" y="4294967"/>
            <a:ext cx="1681317"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0705" y="4794156"/>
            <a:ext cx="40464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6603999" y="5296958"/>
            <a:ext cx="2057400" cy="304271"/>
          </a:xfrm>
        </p:spPr>
        <p:txBody>
          <a:bodyPr>
            <a:normAutofit/>
          </a:bodyPr>
          <a:lstStyle/>
          <a:p>
            <a:pPr>
              <a:spcAft>
                <a:spcPts val="600"/>
              </a:spcAft>
            </a:pPr>
            <a:fld id="{0226CCDC-3057-A845-8B73-831E010D3BA8}" type="slidenum">
              <a:rPr lang="en-US"/>
              <a:pPr>
                <a:spcAft>
                  <a:spcPts val="600"/>
                </a:spcAft>
              </a:pPr>
              <a:t>8</a:t>
            </a:fld>
            <a:endParaRPr lang="en-US"/>
          </a:p>
        </p:txBody>
      </p:sp>
      <p:graphicFrame>
        <p:nvGraphicFramePr>
          <p:cNvPr id="15" name="Content Placeholder 2">
            <a:extLst>
              <a:ext uri="{FF2B5EF4-FFF2-40B4-BE49-F238E27FC236}">
                <a16:creationId xmlns:a16="http://schemas.microsoft.com/office/drawing/2014/main" id="{75847376-73E3-4013-AECC-5D7AA731BAB0}"/>
              </a:ext>
            </a:extLst>
          </p:cNvPr>
          <p:cNvGraphicFramePr>
            <a:graphicFrameLocks noGrp="1"/>
          </p:cNvGraphicFramePr>
          <p:nvPr>
            <p:ph idx="1"/>
            <p:extLst>
              <p:ext uri="{D42A27DB-BD31-4B8C-83A1-F6EECF244321}">
                <p14:modId xmlns:p14="http://schemas.microsoft.com/office/powerpoint/2010/main" val="2011313604"/>
              </p:ext>
            </p:extLst>
          </p:nvPr>
        </p:nvGraphicFramePr>
        <p:xfrm>
          <a:off x="760545" y="1125373"/>
          <a:ext cx="7886700" cy="362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70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2B8CD3-D8A0-BF4A-834B-F8ACECE7DFED}"/>
              </a:ext>
            </a:extLst>
          </p:cNvPr>
          <p:cNvSpPr>
            <a:spLocks noGrp="1"/>
          </p:cNvSpPr>
          <p:nvPr>
            <p:ph type="sldNum" sz="quarter" idx="4294967295"/>
          </p:nvPr>
        </p:nvSpPr>
        <p:spPr>
          <a:xfrm>
            <a:off x="6457950" y="5296958"/>
            <a:ext cx="2057400" cy="304271"/>
          </a:xfrm>
        </p:spPr>
        <p:txBody>
          <a:bodyPr vert="horz" lIns="91440" tIns="45720" rIns="91440" bIns="45720" rtlCol="0" anchor="ctr">
            <a:normAutofit/>
          </a:bodyPr>
          <a:lstStyle/>
          <a:p>
            <a:pPr defTabSz="914400">
              <a:spcAft>
                <a:spcPts val="600"/>
              </a:spcAft>
            </a:pPr>
            <a:fld id="{0226CCDC-3057-A845-8B73-831E010D3BA8}" type="slidenum">
              <a:rPr lang="en-US" sz="1200" smtClean="0"/>
              <a:pPr defTabSz="914400">
                <a:spcAft>
                  <a:spcPts val="600"/>
                </a:spcAft>
              </a:pPr>
              <a:t>9</a:t>
            </a:fld>
            <a:endParaRPr lang="en-US" sz="1200"/>
          </a:p>
        </p:txBody>
      </p:sp>
      <p:graphicFrame>
        <p:nvGraphicFramePr>
          <p:cNvPr id="4" name="Table 3">
            <a:extLst>
              <a:ext uri="{FF2B5EF4-FFF2-40B4-BE49-F238E27FC236}">
                <a16:creationId xmlns:a16="http://schemas.microsoft.com/office/drawing/2014/main" id="{E4B68DD9-FD19-AD4C-8000-51BAA0D7B3A0}"/>
              </a:ext>
            </a:extLst>
          </p:cNvPr>
          <p:cNvGraphicFramePr>
            <a:graphicFrameLocks noGrp="1"/>
          </p:cNvGraphicFramePr>
          <p:nvPr>
            <p:extLst>
              <p:ext uri="{D42A27DB-BD31-4B8C-83A1-F6EECF244321}">
                <p14:modId xmlns:p14="http://schemas.microsoft.com/office/powerpoint/2010/main" val="2450958649"/>
              </p:ext>
            </p:extLst>
          </p:nvPr>
        </p:nvGraphicFramePr>
        <p:xfrm>
          <a:off x="0" y="-42603"/>
          <a:ext cx="9144000" cy="5776097"/>
        </p:xfrm>
        <a:graphic>
          <a:graphicData uri="http://schemas.openxmlformats.org/drawingml/2006/table">
            <a:tbl>
              <a:tblPr firstRow="1" bandRow="1">
                <a:noFill/>
                <a:tableStyleId>{5C22544A-7EE6-4342-B048-85BDC9FD1C3A}</a:tableStyleId>
              </a:tblPr>
              <a:tblGrid>
                <a:gridCol w="2882353">
                  <a:extLst>
                    <a:ext uri="{9D8B030D-6E8A-4147-A177-3AD203B41FA5}">
                      <a16:colId xmlns:a16="http://schemas.microsoft.com/office/drawing/2014/main" val="3934078236"/>
                    </a:ext>
                  </a:extLst>
                </a:gridCol>
                <a:gridCol w="2036388">
                  <a:extLst>
                    <a:ext uri="{9D8B030D-6E8A-4147-A177-3AD203B41FA5}">
                      <a16:colId xmlns:a16="http://schemas.microsoft.com/office/drawing/2014/main" val="1931131291"/>
                    </a:ext>
                  </a:extLst>
                </a:gridCol>
                <a:gridCol w="2120108">
                  <a:extLst>
                    <a:ext uri="{9D8B030D-6E8A-4147-A177-3AD203B41FA5}">
                      <a16:colId xmlns:a16="http://schemas.microsoft.com/office/drawing/2014/main" val="517078000"/>
                    </a:ext>
                  </a:extLst>
                </a:gridCol>
                <a:gridCol w="2105151">
                  <a:extLst>
                    <a:ext uri="{9D8B030D-6E8A-4147-A177-3AD203B41FA5}">
                      <a16:colId xmlns:a16="http://schemas.microsoft.com/office/drawing/2014/main" val="3844431902"/>
                    </a:ext>
                  </a:extLst>
                </a:gridCol>
              </a:tblGrid>
              <a:tr h="792968">
                <a:tc>
                  <a:txBody>
                    <a:bodyPr/>
                    <a:lstStyle/>
                    <a:p>
                      <a:r>
                        <a:rPr lang="en-US" sz="1800" b="1" dirty="0">
                          <a:solidFill>
                            <a:schemeClr val="bg1"/>
                          </a:solidFill>
                          <a:highlight>
                            <a:srgbClr val="000000"/>
                          </a:highlight>
                        </a:rPr>
                        <a:t>Communication Tool:</a:t>
                      </a:r>
                    </a:p>
                  </a:txBody>
                  <a:tcPr marL="205792" marR="102896" marT="102896" marB="102896">
                    <a:lnL w="12700" cmpd="sng">
                      <a:noFill/>
                      <a:prstDash val="solid"/>
                    </a:lnL>
                    <a:lnR w="12700" cmpd="sng">
                      <a:noFill/>
                      <a:prstDash val="solid"/>
                    </a:lnR>
                    <a:lnT w="12700" cmpd="sng">
                      <a:noFill/>
                      <a:prstDash val="solid"/>
                    </a:lnT>
                    <a:lnB w="9525" cap="flat" cmpd="sng" algn="ctr">
                      <a:solidFill>
                        <a:srgbClr val="D8DCDC"/>
                      </a:solidFill>
                      <a:prstDash val="solid"/>
                    </a:lnB>
                    <a:solidFill>
                      <a:schemeClr val="tx1"/>
                    </a:solidFill>
                  </a:tcPr>
                </a:tc>
                <a:tc>
                  <a:txBody>
                    <a:bodyPr/>
                    <a:lstStyle/>
                    <a:p>
                      <a:pPr algn="ctr"/>
                      <a:r>
                        <a:rPr lang="en-US" sz="1800" b="1" dirty="0">
                          <a:solidFill>
                            <a:schemeClr val="bg1"/>
                          </a:solidFill>
                        </a:rPr>
                        <a:t>Discussions</a:t>
                      </a:r>
                    </a:p>
                  </a:txBody>
                  <a:tcPr marL="205792" marR="102896" marT="102896" marB="102896">
                    <a:lnL w="12700" cmpd="sng">
                      <a:noFill/>
                      <a:prstDash val="solid"/>
                    </a:lnL>
                    <a:lnR w="12700" cmpd="sng">
                      <a:noFill/>
                      <a:prstDash val="solid"/>
                    </a:lnR>
                    <a:lnT w="12700" cmpd="sng">
                      <a:noFill/>
                      <a:prstDash val="solid"/>
                    </a:lnT>
                    <a:lnB w="9525" cap="flat" cmpd="sng" algn="ctr">
                      <a:solidFill>
                        <a:srgbClr val="D8DCDC"/>
                      </a:solidFill>
                      <a:prstDash val="solid"/>
                    </a:lnB>
                    <a:solidFill>
                      <a:schemeClr val="accent1">
                        <a:lumMod val="50000"/>
                      </a:schemeClr>
                    </a:solidFill>
                  </a:tcPr>
                </a:tc>
                <a:tc>
                  <a:txBody>
                    <a:bodyPr/>
                    <a:lstStyle/>
                    <a:p>
                      <a:pPr algn="ctr"/>
                      <a:r>
                        <a:rPr lang="en-US" sz="1800" b="1" dirty="0">
                          <a:solidFill>
                            <a:schemeClr val="bg1"/>
                          </a:solidFill>
                        </a:rPr>
                        <a:t>Videocalls</a:t>
                      </a:r>
                    </a:p>
                  </a:txBody>
                  <a:tcPr marL="205792" marR="102896" marT="102896" marB="102896">
                    <a:lnL w="12700" cmpd="sng">
                      <a:noFill/>
                      <a:prstDash val="solid"/>
                    </a:lnL>
                    <a:lnR w="12700" cmpd="sng">
                      <a:noFill/>
                      <a:prstDash val="solid"/>
                    </a:lnR>
                    <a:lnT w="12700" cmpd="sng">
                      <a:noFill/>
                      <a:prstDash val="solid"/>
                    </a:lnT>
                    <a:lnB w="9525" cap="flat" cmpd="sng" algn="ctr">
                      <a:solidFill>
                        <a:srgbClr val="D8DCDC"/>
                      </a:solidFill>
                      <a:prstDash val="solid"/>
                    </a:lnB>
                    <a:solidFill>
                      <a:schemeClr val="accent1">
                        <a:lumMod val="50000"/>
                      </a:schemeClr>
                    </a:solidFill>
                  </a:tcPr>
                </a:tc>
                <a:tc>
                  <a:txBody>
                    <a:bodyPr/>
                    <a:lstStyle/>
                    <a:p>
                      <a:pPr algn="ctr"/>
                      <a:r>
                        <a:rPr lang="en-US" sz="1800" b="1" dirty="0">
                          <a:solidFill>
                            <a:schemeClr val="bg1"/>
                          </a:solidFill>
                        </a:rPr>
                        <a:t>Text-based Messaging</a:t>
                      </a:r>
                    </a:p>
                  </a:txBody>
                  <a:tcPr marL="205792" marR="102896" marT="102896" marB="102896">
                    <a:lnL w="12700" cmpd="sng">
                      <a:noFill/>
                      <a:prstDash val="solid"/>
                    </a:lnL>
                    <a:lnR w="12700" cmpd="sng">
                      <a:noFill/>
                      <a:prstDash val="solid"/>
                    </a:lnR>
                    <a:lnT w="12700" cmpd="sng">
                      <a:noFill/>
                      <a:prstDash val="solid"/>
                    </a:lnT>
                    <a:lnB w="9525" cap="flat" cmpd="sng" algn="ctr">
                      <a:solidFill>
                        <a:srgbClr val="D8DCDC"/>
                      </a:solidFill>
                      <a:prstDash val="solid"/>
                    </a:lnB>
                    <a:solidFill>
                      <a:schemeClr val="accent1">
                        <a:lumMod val="50000"/>
                      </a:schemeClr>
                    </a:solidFill>
                  </a:tcPr>
                </a:tc>
                <a:extLst>
                  <a:ext uri="{0D108BD9-81ED-4DB2-BD59-A6C34878D82A}">
                    <a16:rowId xmlns:a16="http://schemas.microsoft.com/office/drawing/2014/main" val="866363876"/>
                  </a:ext>
                </a:extLst>
              </a:tr>
              <a:tr h="522225">
                <a:tc>
                  <a:txBody>
                    <a:bodyPr/>
                    <a:lstStyle/>
                    <a:p>
                      <a:r>
                        <a:rPr lang="en-US" sz="1800" b="1" dirty="0">
                          <a:solidFill>
                            <a:schemeClr val="tx1">
                              <a:lumMod val="75000"/>
                              <a:lumOff val="25000"/>
                            </a:schemeClr>
                          </a:solidFill>
                        </a:rPr>
                        <a:t>Real-Time Capability</a:t>
                      </a:r>
                    </a:p>
                  </a:txBody>
                  <a:tcPr marL="205792" marR="102896" marT="102896" marB="10289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endParaRPr lang="en-US" sz="2000" dirty="0">
                        <a:solidFill>
                          <a:schemeClr val="tx1">
                            <a:lumMod val="75000"/>
                            <a:lumOff val="25000"/>
                          </a:schemeClr>
                        </a:solidFill>
                      </a:endParaRPr>
                    </a:p>
                  </a:txBody>
                  <a:tcPr marL="205792" marR="102896" marT="102896" marB="10289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r>
                        <a:rPr lang="en-US" sz="2000" dirty="0">
                          <a:solidFill>
                            <a:schemeClr val="tx1">
                              <a:lumMod val="75000"/>
                              <a:lumOff val="25000"/>
                            </a:schemeClr>
                          </a:solidFill>
                        </a:rPr>
                        <a:t>👍🏻</a:t>
                      </a:r>
                    </a:p>
                  </a:txBody>
                  <a:tcPr marL="205792" marR="102896" marT="102896" marB="10289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txBody>
                  <a:tcPr marL="205792" marR="102896" marT="102896" marB="10289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971689980"/>
                  </a:ext>
                </a:extLst>
              </a:tr>
              <a:tr h="522225">
                <a:tc>
                  <a:txBody>
                    <a:bodyPr/>
                    <a:lstStyle/>
                    <a:p>
                      <a:r>
                        <a:rPr lang="en-US" sz="1800" b="1" dirty="0">
                          <a:solidFill>
                            <a:schemeClr val="tx1">
                              <a:lumMod val="75000"/>
                              <a:lumOff val="25000"/>
                            </a:schemeClr>
                          </a:solidFill>
                        </a:rPr>
                        <a:t>Formal Written Responses</a:t>
                      </a:r>
                    </a:p>
                  </a:txBody>
                  <a:tcPr marL="205792" marR="102896" marT="102896" marB="102896">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txBody>
                  <a:tcPr marL="205792" marR="102896" marT="102896" marB="102896">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 </a:t>
                      </a:r>
                    </a:p>
                  </a:txBody>
                  <a:tcPr marL="205792" marR="102896" marT="102896" marB="102896">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solidFill>
                          <a:schemeClr val="tx1">
                            <a:lumMod val="75000"/>
                            <a:lumOff val="25000"/>
                          </a:schemeClr>
                        </a:solidFill>
                      </a:endParaRPr>
                    </a:p>
                  </a:txBody>
                  <a:tcPr marL="205792" marR="102896" marT="102896" marB="102896">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2098302284"/>
                  </a:ext>
                </a:extLst>
              </a:tr>
              <a:tr h="522225">
                <a:tc>
                  <a:txBody>
                    <a:bodyPr/>
                    <a:lstStyle/>
                    <a:p>
                      <a:r>
                        <a:rPr lang="en-US" sz="1800" b="1" dirty="0">
                          <a:solidFill>
                            <a:schemeClr val="tx1">
                              <a:lumMod val="75000"/>
                              <a:lumOff val="25000"/>
                            </a:schemeClr>
                          </a:solidFill>
                        </a:rPr>
                        <a:t>Groups</a:t>
                      </a:r>
                    </a:p>
                  </a:txBody>
                  <a:tcPr marL="205792" marR="102896" marT="102896" marB="10289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txBody>
                  <a:tcPr marL="205792" marR="102896" marT="102896" marB="10289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txBody>
                  <a:tcPr marL="205792" marR="102896" marT="102896" marB="10289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txBody>
                  <a:tcPr marL="205792" marR="102896" marT="102896" marB="10289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val="1067289037"/>
                  </a:ext>
                </a:extLst>
              </a:tr>
              <a:tr h="522225">
                <a:tc>
                  <a:txBody>
                    <a:bodyPr/>
                    <a:lstStyle/>
                    <a:p>
                      <a:r>
                        <a:rPr lang="en-US" sz="1800" b="1" dirty="0">
                          <a:solidFill>
                            <a:schemeClr val="tx1">
                              <a:lumMod val="75000"/>
                              <a:lumOff val="25000"/>
                            </a:schemeClr>
                          </a:solidFill>
                        </a:rPr>
                        <a:t>Multi-device compatible</a:t>
                      </a:r>
                    </a:p>
                  </a:txBody>
                  <a:tcPr marL="205792" marR="102896" marT="102896" marB="102896">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solidFill>
                          <a:schemeClr val="tx1">
                            <a:lumMod val="75000"/>
                            <a:lumOff val="25000"/>
                          </a:schemeClr>
                        </a:solidFill>
                      </a:endParaRP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2097644940"/>
                  </a:ext>
                </a:extLst>
              </a:tr>
              <a:tr h="738325">
                <a:tc>
                  <a:txBody>
                    <a:bodyPr/>
                    <a:lstStyle/>
                    <a:p>
                      <a:r>
                        <a:rPr lang="en-US" sz="1800" b="1" dirty="0">
                          <a:solidFill>
                            <a:schemeClr val="tx1">
                              <a:lumMod val="75000"/>
                              <a:lumOff val="25000"/>
                            </a:schemeClr>
                          </a:solidFill>
                        </a:rPr>
                        <a:t>3</a:t>
                      </a:r>
                      <a:r>
                        <a:rPr lang="en-US" sz="1800" b="1" baseline="30000" dirty="0">
                          <a:solidFill>
                            <a:schemeClr val="tx1">
                              <a:lumMod val="75000"/>
                              <a:lumOff val="25000"/>
                            </a:schemeClr>
                          </a:solidFill>
                        </a:rPr>
                        <a:t>rd</a:t>
                      </a:r>
                      <a:r>
                        <a:rPr lang="en-US" sz="1800" b="1" dirty="0">
                          <a:solidFill>
                            <a:schemeClr val="tx1">
                              <a:lumMod val="75000"/>
                              <a:lumOff val="25000"/>
                            </a:schemeClr>
                          </a:solidFill>
                        </a:rPr>
                        <a:t> Party Apps</a:t>
                      </a:r>
                    </a:p>
                  </a:txBody>
                  <a:tcPr marL="205792" marR="102896" marT="102896" marB="102896">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(Few)</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solidFill>
                          <a:schemeClr val="tx1">
                            <a:lumMod val="75000"/>
                            <a:lumOff val="25000"/>
                          </a:schemeClr>
                        </a:solidFill>
                      </a:endParaRP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(Many)</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val="881740922"/>
                  </a:ext>
                </a:extLst>
              </a:tr>
              <a:tr h="522225">
                <a:tc>
                  <a:txBody>
                    <a:bodyPr/>
                    <a:lstStyle/>
                    <a:p>
                      <a:r>
                        <a:rPr lang="en-US" sz="1800" b="1" dirty="0">
                          <a:solidFill>
                            <a:schemeClr val="tx1">
                              <a:lumMod val="75000"/>
                              <a:lumOff val="25000"/>
                            </a:schemeClr>
                          </a:solidFill>
                        </a:rPr>
                        <a:t>Document Collaboration</a:t>
                      </a:r>
                    </a:p>
                  </a:txBody>
                  <a:tcPr marL="205792" marR="102896" marT="102896" marB="102896">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solidFill>
                          <a:schemeClr val="tx1">
                            <a:lumMod val="75000"/>
                            <a:lumOff val="25000"/>
                          </a:schemeClr>
                        </a:solidFill>
                      </a:endParaRP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solidFill>
                          <a:schemeClr val="tx1">
                            <a:lumMod val="75000"/>
                            <a:lumOff val="25000"/>
                          </a:schemeClr>
                        </a:solidFill>
                      </a:endParaRP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1282898735"/>
                  </a:ext>
                </a:extLst>
              </a:tr>
              <a:tr h="605189">
                <a:tc>
                  <a:txBody>
                    <a:bodyPr/>
                    <a:lstStyle/>
                    <a:p>
                      <a:r>
                        <a:rPr lang="en-US" sz="1800" b="1" dirty="0">
                          <a:solidFill>
                            <a:schemeClr val="tx1">
                              <a:lumMod val="75000"/>
                              <a:lumOff val="25000"/>
                            </a:schemeClr>
                          </a:solidFill>
                        </a:rPr>
                        <a:t>Private Messages/Ad Hoc</a:t>
                      </a:r>
                    </a:p>
                  </a:txBody>
                  <a:tcPr marL="205792" marR="102896" marT="102896" marB="102896">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dirty="0">
                        <a:solidFill>
                          <a:schemeClr val="tx1">
                            <a:lumMod val="75000"/>
                            <a:lumOff val="25000"/>
                          </a:schemeClr>
                        </a:solidFill>
                      </a:endParaRP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val="1955601367"/>
                  </a:ext>
                </a:extLst>
              </a:tr>
              <a:tr h="491051">
                <a:tc>
                  <a:txBody>
                    <a:bodyPr/>
                    <a:lstStyle/>
                    <a:p>
                      <a:r>
                        <a:rPr lang="en-US" sz="1800" b="1" dirty="0">
                          <a:solidFill>
                            <a:schemeClr val="tx1">
                              <a:lumMod val="75000"/>
                              <a:lumOff val="25000"/>
                            </a:schemeClr>
                          </a:solidFill>
                        </a:rPr>
                        <a:t>Archived</a:t>
                      </a:r>
                    </a:p>
                  </a:txBody>
                  <a:tcPr marL="205792" marR="102896" marT="102896" marB="102896">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3137748038"/>
                  </a:ext>
                </a:extLst>
              </a:tr>
              <a:tr h="537439">
                <a:tc>
                  <a:txBody>
                    <a:bodyPr/>
                    <a:lstStyle/>
                    <a:p>
                      <a:r>
                        <a:rPr lang="en-US" sz="1800" b="1" dirty="0">
                          <a:solidFill>
                            <a:schemeClr val="tx1">
                              <a:lumMod val="75000"/>
                              <a:lumOff val="25000"/>
                            </a:schemeClr>
                          </a:solidFill>
                        </a:rPr>
                        <a:t>Gradebook Integration</a:t>
                      </a:r>
                    </a:p>
                  </a:txBody>
                  <a:tcPr marL="205792" marR="102896" marT="102896" marB="102896">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a:t>
                      </a: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dirty="0">
                        <a:solidFill>
                          <a:schemeClr val="tx1">
                            <a:lumMod val="75000"/>
                            <a:lumOff val="25000"/>
                          </a:schemeClr>
                        </a:solidFill>
                      </a:endParaRPr>
                    </a:p>
                  </a:txBody>
                  <a:tcPr marL="205792" marR="102896" marT="102896" marB="102896">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chemeClr val="bg1">
                        <a:lumMod val="95000"/>
                      </a:schemeClr>
                    </a:solidFill>
                  </a:tcPr>
                </a:tc>
                <a:extLst>
                  <a:ext uri="{0D108BD9-81ED-4DB2-BD59-A6C34878D82A}">
                    <a16:rowId xmlns:a16="http://schemas.microsoft.com/office/drawing/2014/main" val="426304591"/>
                  </a:ext>
                </a:extLst>
              </a:tr>
            </a:tbl>
          </a:graphicData>
        </a:graphic>
      </p:graphicFrame>
    </p:spTree>
    <p:extLst>
      <p:ext uri="{BB962C8B-B14F-4D97-AF65-F5344CB8AC3E}">
        <p14:creationId xmlns:p14="http://schemas.microsoft.com/office/powerpoint/2010/main" val="715591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TotalTime>
  <Words>1904</Words>
  <Application>Microsoft Macintosh PowerPoint</Application>
  <PresentationFormat>On-screen Show (16:10)</PresentationFormat>
  <Paragraphs>234</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Student Learning Communities: Using Live Videocalls &amp; Texting  to Create Engagement in Online Courses</vt:lpstr>
      <vt:lpstr>PowerPoint Presentation</vt:lpstr>
      <vt:lpstr>Goals   &amp;   Agenda</vt:lpstr>
      <vt:lpstr>Free or Open Source Tools We Use</vt:lpstr>
      <vt:lpstr>PowerPoint Presentation</vt:lpstr>
      <vt:lpstr>Student Feedback - Videocalls</vt:lpstr>
      <vt:lpstr>Strategies We Use - Slack</vt:lpstr>
      <vt:lpstr>Student Feedback - Slack</vt:lpstr>
      <vt:lpstr>PowerPoint Presentation</vt:lpstr>
      <vt:lpstr>Research Questions:</vt:lpstr>
      <vt:lpstr>Research Results: Videocalls (Our Findings)</vt:lpstr>
      <vt:lpstr>Research Results:  Text-Based Messaging (Our Findings) </vt:lpstr>
      <vt:lpstr>Research Results: Engaging w/ Content</vt:lpstr>
      <vt:lpstr>Research Results: Engaging w/ Instructor</vt:lpstr>
      <vt:lpstr>Research Results: Engaging w/ Classmates or Team</vt:lpstr>
      <vt:lpstr>Research Results: Communication Tool Comparison &amp; Analysis</vt:lpstr>
      <vt:lpstr>Implications</vt:lpstr>
      <vt:lpstr>Implications</vt:lpstr>
      <vt:lpstr>Questions, Thoughts, Ideas?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Learning Communities: Using Live Videocalls &amp; Texting  to Create Engagement in Online Courses</dc:title>
  <dc:creator>Linda Passamaneck</dc:creator>
  <cp:lastModifiedBy>Dailey-Hebert, Amber</cp:lastModifiedBy>
  <cp:revision>4</cp:revision>
  <dcterms:created xsi:type="dcterms:W3CDTF">2020-01-09T18:27:19Z</dcterms:created>
  <dcterms:modified xsi:type="dcterms:W3CDTF">2020-01-10T17:43:19Z</dcterms:modified>
</cp:coreProperties>
</file>