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tmp" ContentType="image/png"/>
  <Default Extension="webp" ContentType="image/jpe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sldIdLst>
    <p:sldId id="256" r:id="rId2"/>
    <p:sldId id="261" r:id="rId3"/>
    <p:sldId id="257" r:id="rId4"/>
    <p:sldId id="263" r:id="rId5"/>
    <p:sldId id="262" r:id="rId6"/>
    <p:sldId id="269" r:id="rId7"/>
    <p:sldId id="264" r:id="rId8"/>
    <p:sldId id="270" r:id="rId9"/>
    <p:sldId id="258" r:id="rId10"/>
    <p:sldId id="271" r:id="rId11"/>
    <p:sldId id="259" r:id="rId12"/>
    <p:sldId id="267" r:id="rId13"/>
    <p:sldId id="272" r:id="rId14"/>
    <p:sldId id="273" r:id="rId15"/>
    <p:sldId id="274" r:id="rId16"/>
    <p:sldId id="265" r:id="rId17"/>
    <p:sldId id="266"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lumMod val="40000"/>
                <a:lumOff val="60000"/>
              </a:schemeClr>
            </a:solidFill>
            <a:ln>
              <a:noFill/>
            </a:ln>
            <a:effectLst/>
          </c:spPr>
          <c:invertIfNegative val="0"/>
          <c:errBars>
            <c:errBarType val="both"/>
            <c:errValType val="cust"/>
            <c:noEndCap val="0"/>
            <c:plus>
              <c:numRef>
                <c:f>'ToE graphs'!$A$14:$B$14</c:f>
                <c:numCache>
                  <c:formatCode>General</c:formatCode>
                  <c:ptCount val="2"/>
                  <c:pt idx="0">
                    <c:v>0.57999999999999996</c:v>
                  </c:pt>
                  <c:pt idx="1">
                    <c:v>0.61</c:v>
                  </c:pt>
                </c:numCache>
              </c:numRef>
            </c:plus>
            <c:minus>
              <c:numRef>
                <c:f>'ToE graphs'!$A$14:$B$14</c:f>
                <c:numCache>
                  <c:formatCode>General</c:formatCode>
                  <c:ptCount val="2"/>
                  <c:pt idx="0">
                    <c:v>0.57999999999999996</c:v>
                  </c:pt>
                  <c:pt idx="1">
                    <c:v>0.61</c:v>
                  </c:pt>
                </c:numCache>
              </c:numRef>
            </c:minus>
            <c:spPr>
              <a:noFill/>
              <a:ln w="9525" cap="flat" cmpd="sng" algn="ctr">
                <a:solidFill>
                  <a:schemeClr val="tx1">
                    <a:lumMod val="65000"/>
                    <a:lumOff val="35000"/>
                  </a:schemeClr>
                </a:solidFill>
                <a:round/>
              </a:ln>
              <a:effectLst/>
            </c:spPr>
          </c:errBars>
          <c:cat>
            <c:strRef>
              <c:f>'ToE graphs'!$A$12:$B$12</c:f>
              <c:strCache>
                <c:ptCount val="2"/>
                <c:pt idx="0">
                  <c:v>Comparison</c:v>
                </c:pt>
                <c:pt idx="1">
                  <c:v>Experimental</c:v>
                </c:pt>
              </c:strCache>
            </c:strRef>
          </c:cat>
          <c:val>
            <c:numRef>
              <c:f>'ToE graphs'!$A$13:$B$13</c:f>
              <c:numCache>
                <c:formatCode>General</c:formatCode>
                <c:ptCount val="2"/>
                <c:pt idx="0">
                  <c:v>19.61</c:v>
                </c:pt>
                <c:pt idx="1">
                  <c:v>18.18</c:v>
                </c:pt>
              </c:numCache>
            </c:numRef>
          </c:val>
          <c:extLst>
            <c:ext xmlns:c16="http://schemas.microsoft.com/office/drawing/2014/chart" uri="{C3380CC4-5D6E-409C-BE32-E72D297353CC}">
              <c16:uniqueId val="{00000000-7E86-4E4C-8ACE-C0559E5A66A5}"/>
            </c:ext>
          </c:extLst>
        </c:ser>
        <c:dLbls>
          <c:showLegendKey val="0"/>
          <c:showVal val="0"/>
          <c:showCatName val="0"/>
          <c:showSerName val="0"/>
          <c:showPercent val="0"/>
          <c:showBubbleSize val="0"/>
        </c:dLbls>
        <c:gapWidth val="300"/>
        <c:axId val="359954616"/>
        <c:axId val="359957752"/>
      </c:barChart>
      <c:catAx>
        <c:axId val="359954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59957752"/>
        <c:crosses val="autoZero"/>
        <c:auto val="1"/>
        <c:lblAlgn val="ctr"/>
        <c:lblOffset val="100"/>
        <c:noMultiLvlLbl val="0"/>
      </c:catAx>
      <c:valAx>
        <c:axId val="359957752"/>
        <c:scaling>
          <c:orientation val="minMax"/>
        </c:scaling>
        <c:delete val="0"/>
        <c:axPos val="l"/>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PT (Perspective Taking subscale of IRI) Score</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crossAx val="3599546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E861C-486B-4E18-A0E9-A790238A915C}" type="datetimeFigureOut">
              <a:rPr lang="en-US" smtClean="0"/>
              <a:t>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11066-0135-4CAA-8AD4-89A97190AC0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811066-0135-4CAA-8AD4-89A97190AC00}"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8</a:t>
            </a:fld>
            <a:endParaRPr lang="en-US"/>
          </a:p>
        </p:txBody>
      </p:sp>
    </p:spTree>
    <p:extLst>
      <p:ext uri="{BB962C8B-B14F-4D97-AF65-F5344CB8AC3E}">
        <p14:creationId xmlns:p14="http://schemas.microsoft.com/office/powerpoint/2010/main" val="2735645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102BAB4-8B8D-41DD-85C7-81A0CA962007}" type="datetimeFigureOut">
              <a:rPr lang="en-US" smtClean="0"/>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02BAB4-8B8D-41DD-85C7-81A0CA962007}" type="datetimeFigureOut">
              <a:rPr lang="en-US" smtClean="0"/>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02BAB4-8B8D-41DD-85C7-81A0CA962007}" type="datetimeFigureOut">
              <a:rPr lang="en-US" smtClean="0"/>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02BAB4-8B8D-41DD-85C7-81A0CA962007}" type="datetimeFigureOut">
              <a:rPr lang="en-US" smtClean="0"/>
              <a:t>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02BAB4-8B8D-41DD-85C7-81A0CA962007}" type="datetimeFigureOut">
              <a:rPr lang="en-US" smtClean="0"/>
              <a:t>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02BAB4-8B8D-41DD-85C7-81A0CA962007}" type="datetimeFigureOut">
              <a:rPr lang="en-US" smtClean="0"/>
              <a:t>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02BAB4-8B8D-41DD-85C7-81A0CA962007}" type="datetimeFigureOut">
              <a:rPr lang="en-US" smtClean="0"/>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02BAB4-8B8D-41DD-85C7-81A0CA962007}" type="datetimeFigureOut">
              <a:rPr lang="en-US" smtClean="0"/>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02BAB4-8B8D-41DD-85C7-81A0CA962007}" type="datetimeFigureOut">
              <a:rPr lang="en-US" smtClean="0"/>
              <a:t>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44824F-EBE0-443F-8A8F-F64816AF04D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ebp"/><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ebp"/><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webp"/><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web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webp"/><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standing on top of a snow covered mountain&#10;&#10;Description automatically generated">
            <a:extLst>
              <a:ext uri="{FF2B5EF4-FFF2-40B4-BE49-F238E27FC236}">
                <a16:creationId xmlns:a16="http://schemas.microsoft.com/office/drawing/2014/main" id="{8B8113ED-A6AC-475E-A517-F5ACBEECE896}"/>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902"/>
            <a:ext cx="9144000" cy="6856196"/>
          </a:xfrm>
          <a:prstGeom prst="rect">
            <a:avLst/>
          </a:prstGeom>
        </p:spPr>
      </p:pic>
      <p:sp>
        <p:nvSpPr>
          <p:cNvPr id="1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4882442" y="2714171"/>
            <a:ext cx="4261558" cy="4150119"/>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68580" tIns="34290" rIns="68580" bIns="34290" rtlCol="0" anchor="t">
            <a:normAutofit/>
          </a:bodyPr>
          <a:lstStyle/>
          <a:p>
            <a:pPr algn="ctr">
              <a:spcAft>
                <a:spcPts val="750"/>
              </a:spcAft>
              <a:buClr>
                <a:schemeClr val="tx1"/>
              </a:buClr>
              <a:buSzPct val="100000"/>
            </a:pPr>
            <a:endParaRPr lang="en-US" sz="1200" cap="all"/>
          </a:p>
        </p:txBody>
      </p:sp>
      <p:sp>
        <p:nvSpPr>
          <p:cNvPr id="2" name="Title 1"/>
          <p:cNvSpPr>
            <a:spLocks noGrp="1"/>
          </p:cNvSpPr>
          <p:nvPr>
            <p:ph type="ctrTitle"/>
          </p:nvPr>
        </p:nvSpPr>
        <p:spPr>
          <a:xfrm>
            <a:off x="5306708" y="3734093"/>
            <a:ext cx="3709553" cy="1375542"/>
          </a:xfrm>
        </p:spPr>
        <p:txBody>
          <a:bodyPr>
            <a:normAutofit/>
          </a:bodyPr>
          <a:lstStyle/>
          <a:p>
            <a:r>
              <a:rPr lang="en-US" sz="3500" dirty="0"/>
              <a:t>Can We Teach Empathy?</a:t>
            </a:r>
          </a:p>
        </p:txBody>
      </p:sp>
      <p:sp>
        <p:nvSpPr>
          <p:cNvPr id="3" name="Subtitle 2"/>
          <p:cNvSpPr>
            <a:spLocks noGrp="1"/>
          </p:cNvSpPr>
          <p:nvPr>
            <p:ph type="subTitle" idx="1"/>
          </p:nvPr>
        </p:nvSpPr>
        <p:spPr>
          <a:xfrm>
            <a:off x="5537637" y="5243376"/>
            <a:ext cx="3247697" cy="512463"/>
          </a:xfrm>
        </p:spPr>
        <p:txBody>
          <a:bodyPr>
            <a:normAutofit fontScale="92500" lnSpcReduction="20000"/>
          </a:bodyPr>
          <a:lstStyle/>
          <a:p>
            <a:r>
              <a:rPr lang="en-US" sz="1750" dirty="0">
                <a:solidFill>
                  <a:schemeClr val="accent1">
                    <a:lumMod val="50000"/>
                  </a:schemeClr>
                </a:solidFill>
              </a:rPr>
              <a:t>Pedagogical Grappling with a Slippery Concept</a:t>
            </a:r>
          </a:p>
        </p:txBody>
      </p:sp>
      <p:cxnSp>
        <p:nvCxnSpPr>
          <p:cNvPr id="12" name="Straight Connector 11">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10703" y="5154215"/>
            <a:ext cx="701565"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person standing on top of a snow covered mountain&#10;&#10;Description automatically generated">
            <a:extLst>
              <a:ext uri="{FF2B5EF4-FFF2-40B4-BE49-F238E27FC236}">
                <a16:creationId xmlns:a16="http://schemas.microsoft.com/office/drawing/2014/main" id="{0B60C3F1-1D25-48AB-AB97-8850E053DEA0}"/>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26633"/>
            <a:ext cx="9144000" cy="6856196"/>
          </a:xfrm>
          <a:prstGeom prst="rect">
            <a:avLst/>
          </a:prstGeom>
        </p:spPr>
      </p:pic>
      <p:sp>
        <p:nvSpPr>
          <p:cNvPr id="22" name="Title 21">
            <a:extLst>
              <a:ext uri="{FF2B5EF4-FFF2-40B4-BE49-F238E27FC236}">
                <a16:creationId xmlns:a16="http://schemas.microsoft.com/office/drawing/2014/main" id="{DE13A164-6F40-4F38-BECF-13D304CBA1D4}"/>
              </a:ext>
            </a:extLst>
          </p:cNvPr>
          <p:cNvSpPr>
            <a:spLocks noGrp="1"/>
          </p:cNvSpPr>
          <p:nvPr>
            <p:ph type="ctrTitle"/>
          </p:nvPr>
        </p:nvSpPr>
        <p:spPr/>
        <p:txBody>
          <a:bodyPr/>
          <a:lstStyle/>
          <a:p>
            <a:r>
              <a:rPr lang="en-US" b="1" i="1" dirty="0"/>
              <a:t>Rubric Exercise</a:t>
            </a:r>
          </a:p>
        </p:txBody>
      </p:sp>
      <p:sp>
        <p:nvSpPr>
          <p:cNvPr id="17" name="Content Placeholder 16">
            <a:extLst>
              <a:ext uri="{FF2B5EF4-FFF2-40B4-BE49-F238E27FC236}">
                <a16:creationId xmlns:a16="http://schemas.microsoft.com/office/drawing/2014/main" id="{7086423F-0EB1-4626-BAD3-DDF71492A7C4}"/>
              </a:ext>
            </a:extLst>
          </p:cNvPr>
          <p:cNvSpPr>
            <a:spLocks noGrp="1"/>
          </p:cNvSpPr>
          <p:nvPr>
            <p:ph type="subTitle" idx="1"/>
          </p:nvPr>
        </p:nvSpPr>
        <p:spPr/>
        <p:txBody>
          <a:bodyPr>
            <a:normAutofit/>
          </a:bodyPr>
          <a:lstStyle/>
          <a:p>
            <a:pPr marL="0" indent="0">
              <a:buNone/>
            </a:pPr>
            <a:endParaRPr lang="en-US" sz="4400" b="1" dirty="0"/>
          </a:p>
        </p:txBody>
      </p:sp>
    </p:spTree>
    <p:extLst>
      <p:ext uri="{BB962C8B-B14F-4D97-AF65-F5344CB8AC3E}">
        <p14:creationId xmlns:p14="http://schemas.microsoft.com/office/powerpoint/2010/main" val="3268358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FD355-84F8-4860-B6F2-34794DE9246F}"/>
              </a:ext>
            </a:extLst>
          </p:cNvPr>
          <p:cNvSpPr>
            <a:spLocks noGrp="1"/>
          </p:cNvSpPr>
          <p:nvPr>
            <p:ph type="title"/>
          </p:nvPr>
        </p:nvSpPr>
        <p:spPr/>
        <p:txBody>
          <a:bodyPr>
            <a:normAutofit fontScale="90000"/>
          </a:bodyPr>
          <a:lstStyle/>
          <a:p>
            <a:r>
              <a:rPr lang="en-US" dirty="0"/>
              <a:t>Students Demonstrated Middling-to-Upper Level Empathy on Essays</a:t>
            </a:r>
          </a:p>
        </p:txBody>
      </p:sp>
      <p:pic>
        <p:nvPicPr>
          <p:cNvPr id="5" name="Content Placeholder 4" descr="Empathy and Christian Heresies-Tables and Figures  -  Read-Only - Word">
            <a:extLst>
              <a:ext uri="{FF2B5EF4-FFF2-40B4-BE49-F238E27FC236}">
                <a16:creationId xmlns:a16="http://schemas.microsoft.com/office/drawing/2014/main" id="{15075A9E-BA46-40B8-B943-C35EEF60B18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37037" t="45420" r="40741" b="35907"/>
          <a:stretch/>
        </p:blipFill>
        <p:spPr>
          <a:xfrm>
            <a:off x="0" y="1447799"/>
            <a:ext cx="8991599" cy="4121154"/>
          </a:xfrm>
        </p:spPr>
      </p:pic>
    </p:spTree>
    <p:extLst>
      <p:ext uri="{BB962C8B-B14F-4D97-AF65-F5344CB8AC3E}">
        <p14:creationId xmlns:p14="http://schemas.microsoft.com/office/powerpoint/2010/main" val="2925484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6CB6D-5B1B-49D1-B858-A969C6B9436E}"/>
              </a:ext>
            </a:extLst>
          </p:cNvPr>
          <p:cNvSpPr>
            <a:spLocks noGrp="1"/>
          </p:cNvSpPr>
          <p:nvPr>
            <p:ph type="title"/>
          </p:nvPr>
        </p:nvSpPr>
        <p:spPr/>
        <p:txBody>
          <a:bodyPr/>
          <a:lstStyle/>
          <a:p>
            <a:r>
              <a:rPr lang="en-US" dirty="0"/>
              <a:t>Level 2</a:t>
            </a:r>
          </a:p>
        </p:txBody>
      </p:sp>
      <p:sp>
        <p:nvSpPr>
          <p:cNvPr id="3" name="Content Placeholder 2">
            <a:extLst>
              <a:ext uri="{FF2B5EF4-FFF2-40B4-BE49-F238E27FC236}">
                <a16:creationId xmlns:a16="http://schemas.microsoft.com/office/drawing/2014/main" id="{5F5B1831-7846-4570-ACD6-A8696EAFB8E3}"/>
              </a:ext>
            </a:extLst>
          </p:cNvPr>
          <p:cNvSpPr>
            <a:spLocks noGrp="1"/>
          </p:cNvSpPr>
          <p:nvPr>
            <p:ph idx="1"/>
          </p:nvPr>
        </p:nvSpPr>
        <p:spPr/>
        <p:txBody>
          <a:bodyPr/>
          <a:lstStyle/>
          <a:p>
            <a:r>
              <a:rPr lang="en-US" dirty="0"/>
              <a:t>“Most early Christians were not very intelligent due to lack of education[,] so Docetism was very convenient for many.” </a:t>
            </a:r>
          </a:p>
          <a:p>
            <a:pPr marL="0" indent="0">
              <a:buNone/>
            </a:pPr>
            <a:endParaRPr lang="en-US" dirty="0"/>
          </a:p>
          <a:p>
            <a:r>
              <a:rPr lang="en-US" dirty="0"/>
              <a:t>“Most [people] enjoyed the thought of being able to live how they pleased and just paying for their faults to reach salvation.” </a:t>
            </a:r>
          </a:p>
        </p:txBody>
      </p:sp>
    </p:spTree>
    <p:extLst>
      <p:ext uri="{BB962C8B-B14F-4D97-AF65-F5344CB8AC3E}">
        <p14:creationId xmlns:p14="http://schemas.microsoft.com/office/powerpoint/2010/main" val="2344071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0D323-BDE2-4D60-9138-760E7366659F}"/>
              </a:ext>
            </a:extLst>
          </p:cNvPr>
          <p:cNvSpPr>
            <a:spLocks noGrp="1"/>
          </p:cNvSpPr>
          <p:nvPr>
            <p:ph type="title"/>
          </p:nvPr>
        </p:nvSpPr>
        <p:spPr/>
        <p:txBody>
          <a:bodyPr/>
          <a:lstStyle/>
          <a:p>
            <a:r>
              <a:rPr lang="en-US" dirty="0"/>
              <a:t>Level 3</a:t>
            </a:r>
          </a:p>
        </p:txBody>
      </p:sp>
      <p:sp>
        <p:nvSpPr>
          <p:cNvPr id="3" name="Content Placeholder 2">
            <a:extLst>
              <a:ext uri="{FF2B5EF4-FFF2-40B4-BE49-F238E27FC236}">
                <a16:creationId xmlns:a16="http://schemas.microsoft.com/office/drawing/2014/main" id="{69C057E1-6CC0-4F72-BDC1-10190009DDCF}"/>
              </a:ext>
            </a:extLst>
          </p:cNvPr>
          <p:cNvSpPr>
            <a:spLocks noGrp="1"/>
          </p:cNvSpPr>
          <p:nvPr>
            <p:ph idx="1"/>
          </p:nvPr>
        </p:nvSpPr>
        <p:spPr/>
        <p:txBody>
          <a:bodyPr/>
          <a:lstStyle/>
          <a:p>
            <a:r>
              <a:rPr lang="en-US" dirty="0"/>
              <a:t>“Many Christians chose Modalism because it was closely related to something that was already being praised by high members of the church [i.e., the Trinity]…But I think that the handful of us Christians that didn’t fully understand it, looked for a similar concept, but with a more simplistic and coherent reasoning.”</a:t>
            </a:r>
          </a:p>
        </p:txBody>
      </p:sp>
    </p:spTree>
    <p:extLst>
      <p:ext uri="{BB962C8B-B14F-4D97-AF65-F5344CB8AC3E}">
        <p14:creationId xmlns:p14="http://schemas.microsoft.com/office/powerpoint/2010/main" val="4283636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74781-B753-471C-9371-593E2B0B5CE2}"/>
              </a:ext>
            </a:extLst>
          </p:cNvPr>
          <p:cNvSpPr>
            <a:spLocks noGrp="1"/>
          </p:cNvSpPr>
          <p:nvPr>
            <p:ph type="title"/>
          </p:nvPr>
        </p:nvSpPr>
        <p:spPr/>
        <p:txBody>
          <a:bodyPr/>
          <a:lstStyle/>
          <a:p>
            <a:r>
              <a:rPr lang="en-US" dirty="0"/>
              <a:t>Level 4</a:t>
            </a:r>
          </a:p>
        </p:txBody>
      </p:sp>
      <p:sp>
        <p:nvSpPr>
          <p:cNvPr id="3" name="Content Placeholder 2">
            <a:extLst>
              <a:ext uri="{FF2B5EF4-FFF2-40B4-BE49-F238E27FC236}">
                <a16:creationId xmlns:a16="http://schemas.microsoft.com/office/drawing/2014/main" id="{7617A7DC-2A01-49D7-8B6A-B487F77BB292}"/>
              </a:ext>
            </a:extLst>
          </p:cNvPr>
          <p:cNvSpPr>
            <a:spLocks noGrp="1"/>
          </p:cNvSpPr>
          <p:nvPr>
            <p:ph idx="1"/>
          </p:nvPr>
        </p:nvSpPr>
        <p:spPr/>
        <p:txBody>
          <a:bodyPr/>
          <a:lstStyle/>
          <a:p>
            <a:r>
              <a:rPr lang="en-US" dirty="0"/>
              <a:t>[Student first mentioned Jewish Revolt and Roman hostility to Judaism]; “</a:t>
            </a:r>
            <a:r>
              <a:rPr lang="en-US" dirty="0" err="1"/>
              <a:t>Marcion’s</a:t>
            </a:r>
            <a:r>
              <a:rPr lang="en-US" dirty="0"/>
              <a:t> teachings provided a reason for Gentile Christians to break from the Jewish roots of Christianity.” </a:t>
            </a:r>
          </a:p>
        </p:txBody>
      </p:sp>
    </p:spTree>
    <p:extLst>
      <p:ext uri="{BB962C8B-B14F-4D97-AF65-F5344CB8AC3E}">
        <p14:creationId xmlns:p14="http://schemas.microsoft.com/office/powerpoint/2010/main" val="2525441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AFAC4-0B15-4DF5-82E6-A1A7A1CD5331}"/>
              </a:ext>
            </a:extLst>
          </p:cNvPr>
          <p:cNvSpPr>
            <a:spLocks noGrp="1"/>
          </p:cNvSpPr>
          <p:nvPr>
            <p:ph type="title"/>
          </p:nvPr>
        </p:nvSpPr>
        <p:spPr/>
        <p:txBody>
          <a:bodyPr/>
          <a:lstStyle/>
          <a:p>
            <a:r>
              <a:rPr lang="en-US" dirty="0"/>
              <a:t>Level 5</a:t>
            </a:r>
          </a:p>
        </p:txBody>
      </p:sp>
      <p:sp>
        <p:nvSpPr>
          <p:cNvPr id="3" name="Content Placeholder 2">
            <a:extLst>
              <a:ext uri="{FF2B5EF4-FFF2-40B4-BE49-F238E27FC236}">
                <a16:creationId xmlns:a16="http://schemas.microsoft.com/office/drawing/2014/main" id="{40627E9E-A5D3-4B41-96C3-157A0C29FB82}"/>
              </a:ext>
            </a:extLst>
          </p:cNvPr>
          <p:cNvSpPr>
            <a:spLocks noGrp="1"/>
          </p:cNvSpPr>
          <p:nvPr>
            <p:ph idx="1"/>
          </p:nvPr>
        </p:nvSpPr>
        <p:spPr/>
        <p:txBody>
          <a:bodyPr>
            <a:normAutofit lnSpcReduction="10000"/>
          </a:bodyPr>
          <a:lstStyle/>
          <a:p>
            <a:r>
              <a:rPr lang="en-US" dirty="0"/>
              <a:t>“Ebionism is a broad stroke for mitigating conflicting theologies. There are a lot of differences to be found between Jesus’ teachings and what is written in the Old Testament that are resolved in this way of thinking, as well as the issue of monotheism is addressed directly in this wonderful sect. The greatest strength of this religion is that it solves multiple theological problems that have been the topic of debate for some time now.” </a:t>
            </a:r>
          </a:p>
          <a:p>
            <a:endParaRPr lang="en-US" dirty="0"/>
          </a:p>
        </p:txBody>
      </p:sp>
    </p:spTree>
    <p:extLst>
      <p:ext uri="{BB962C8B-B14F-4D97-AF65-F5344CB8AC3E}">
        <p14:creationId xmlns:p14="http://schemas.microsoft.com/office/powerpoint/2010/main" val="691669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ECA4C-3ABC-4FAD-AA14-E815A66C8612}"/>
              </a:ext>
            </a:extLst>
          </p:cNvPr>
          <p:cNvSpPr>
            <a:spLocks noGrp="1"/>
          </p:cNvSpPr>
          <p:nvPr>
            <p:ph type="title"/>
          </p:nvPr>
        </p:nvSpPr>
        <p:spPr/>
        <p:txBody>
          <a:bodyPr>
            <a:noAutofit/>
          </a:bodyPr>
          <a:lstStyle/>
          <a:p>
            <a:r>
              <a:rPr lang="en-US" sz="3000" dirty="0"/>
              <a:t>“How would you describe what a ‘Christian heretic’ is to someone who has not taken this class?</a:t>
            </a:r>
          </a:p>
        </p:txBody>
      </p:sp>
      <p:graphicFrame>
        <p:nvGraphicFramePr>
          <p:cNvPr id="8" name="Table 8">
            <a:extLst>
              <a:ext uri="{FF2B5EF4-FFF2-40B4-BE49-F238E27FC236}">
                <a16:creationId xmlns:a16="http://schemas.microsoft.com/office/drawing/2014/main" id="{16E2FC3E-8946-4290-BCBB-6047ADE4DFA3}"/>
              </a:ext>
            </a:extLst>
          </p:cNvPr>
          <p:cNvGraphicFramePr>
            <a:graphicFrameLocks noGrp="1"/>
          </p:cNvGraphicFramePr>
          <p:nvPr>
            <p:ph idx="1"/>
            <p:extLst>
              <p:ext uri="{D42A27DB-BD31-4B8C-83A1-F6EECF244321}">
                <p14:modId xmlns:p14="http://schemas.microsoft.com/office/powerpoint/2010/main" val="2451258799"/>
              </p:ext>
            </p:extLst>
          </p:nvPr>
        </p:nvGraphicFramePr>
        <p:xfrm>
          <a:off x="457200" y="1600200"/>
          <a:ext cx="8229600" cy="45720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1797389608"/>
                    </a:ext>
                  </a:extLst>
                </a:gridCol>
                <a:gridCol w="2743200">
                  <a:extLst>
                    <a:ext uri="{9D8B030D-6E8A-4147-A177-3AD203B41FA5}">
                      <a16:colId xmlns:a16="http://schemas.microsoft.com/office/drawing/2014/main" val="4248580224"/>
                    </a:ext>
                  </a:extLst>
                </a:gridCol>
                <a:gridCol w="2743200">
                  <a:extLst>
                    <a:ext uri="{9D8B030D-6E8A-4147-A177-3AD203B41FA5}">
                      <a16:colId xmlns:a16="http://schemas.microsoft.com/office/drawing/2014/main" val="284507235"/>
                    </a:ext>
                  </a:extLst>
                </a:gridCol>
              </a:tblGrid>
              <a:tr h="370840">
                <a:tc>
                  <a:txBody>
                    <a:bodyPr/>
                    <a:lstStyle/>
                    <a:p>
                      <a:r>
                        <a:rPr lang="en-US" sz="2400" dirty="0"/>
                        <a:t>Descriptive</a:t>
                      </a:r>
                    </a:p>
                  </a:txBody>
                  <a:tcPr/>
                </a:tc>
                <a:tc>
                  <a:txBody>
                    <a:bodyPr/>
                    <a:lstStyle/>
                    <a:p>
                      <a:r>
                        <a:rPr lang="en-US" sz="2400" dirty="0"/>
                        <a:t>Non-Understanding</a:t>
                      </a:r>
                    </a:p>
                  </a:txBody>
                  <a:tcPr/>
                </a:tc>
                <a:tc>
                  <a:txBody>
                    <a:bodyPr/>
                    <a:lstStyle/>
                    <a:p>
                      <a:r>
                        <a:rPr lang="en-US" sz="2400" dirty="0"/>
                        <a:t>Judgmental</a:t>
                      </a:r>
                    </a:p>
                  </a:txBody>
                  <a:tcPr/>
                </a:tc>
                <a:extLst>
                  <a:ext uri="{0D108BD9-81ED-4DB2-BD59-A6C34878D82A}">
                    <a16:rowId xmlns:a16="http://schemas.microsoft.com/office/drawing/2014/main" val="3670137124"/>
                  </a:ext>
                </a:extLst>
              </a:tr>
              <a:tr h="370840">
                <a:tc>
                  <a:txBody>
                    <a:bodyPr/>
                    <a:lstStyle/>
                    <a:p>
                      <a:r>
                        <a:rPr lang="en-US" sz="2400" b="1" kern="1200" dirty="0">
                          <a:solidFill>
                            <a:schemeClr val="dk1"/>
                          </a:solidFill>
                          <a:effectLst/>
                          <a:latin typeface="+mn-lt"/>
                          <a:ea typeface="+mn-ea"/>
                          <a:cs typeface="+mn-cs"/>
                        </a:rPr>
                        <a:t>Example:</a:t>
                      </a:r>
                    </a:p>
                    <a:p>
                      <a:r>
                        <a:rPr lang="en-US" sz="2400" kern="1200" dirty="0">
                          <a:solidFill>
                            <a:schemeClr val="dk1"/>
                          </a:solidFill>
                          <a:effectLst/>
                          <a:latin typeface="+mn-lt"/>
                          <a:ea typeface="+mn-ea"/>
                          <a:cs typeface="+mn-cs"/>
                        </a:rPr>
                        <a:t>“Someone w/ unconventional theological beliefs for a specific time in history. It really depends on the historical time period because Christianity is not a static set of beliefs.”</a:t>
                      </a:r>
                      <a:endParaRPr lang="en-US" sz="2400" dirty="0"/>
                    </a:p>
                  </a:txBody>
                  <a:tcPr/>
                </a:tc>
                <a:tc>
                  <a:txBody>
                    <a:bodyPr/>
                    <a:lstStyle/>
                    <a:p>
                      <a:r>
                        <a:rPr lang="en-US" sz="2400" kern="1200" dirty="0">
                          <a:solidFill>
                            <a:schemeClr val="dk1"/>
                          </a:solidFill>
                          <a:effectLst/>
                          <a:latin typeface="+mn-lt"/>
                          <a:ea typeface="+mn-ea"/>
                          <a:cs typeface="+mn-cs"/>
                        </a:rPr>
                        <a:t>left blank, contained blatant inaccuracies, were nonsensical, irredeemably vague, or admitted not understanding the term “Christian heretic.” </a:t>
                      </a:r>
                      <a:endParaRPr lang="en-US" sz="2400" dirty="0"/>
                    </a:p>
                  </a:txBody>
                  <a:tcPr/>
                </a:tc>
                <a:tc>
                  <a:txBody>
                    <a:bodyPr/>
                    <a:lstStyle/>
                    <a:p>
                      <a:r>
                        <a:rPr lang="en-US" sz="2400" b="1" kern="1200" dirty="0">
                          <a:solidFill>
                            <a:schemeClr val="dk1"/>
                          </a:solidFill>
                          <a:effectLst/>
                          <a:latin typeface="+mn-lt"/>
                          <a:ea typeface="+mn-ea"/>
                          <a:cs typeface="+mn-cs"/>
                        </a:rPr>
                        <a:t>Example:</a:t>
                      </a:r>
                    </a:p>
                    <a:p>
                      <a:r>
                        <a:rPr lang="en-US" sz="2400" kern="1200" dirty="0">
                          <a:solidFill>
                            <a:schemeClr val="dk1"/>
                          </a:solidFill>
                          <a:effectLst/>
                          <a:latin typeface="+mn-lt"/>
                          <a:ea typeface="+mn-ea"/>
                          <a:cs typeface="+mn-cs"/>
                        </a:rPr>
                        <a:t>“someone who takes Christianity &amp; twists it for their own purposes,” “untrue,” </a:t>
                      </a:r>
                    </a:p>
                    <a:p>
                      <a:r>
                        <a:rPr lang="en-US" sz="2400" kern="1200" dirty="0">
                          <a:solidFill>
                            <a:schemeClr val="dk1"/>
                          </a:solidFill>
                          <a:effectLst/>
                          <a:latin typeface="+mn-lt"/>
                          <a:ea typeface="+mn-ea"/>
                          <a:cs typeface="+mn-cs"/>
                        </a:rPr>
                        <a:t>“incorrect and/or harmful,” “one who distorts or perverts the Gospel.”</a:t>
                      </a:r>
                      <a:endParaRPr lang="en-US" sz="2400" dirty="0"/>
                    </a:p>
                  </a:txBody>
                  <a:tcPr/>
                </a:tc>
                <a:extLst>
                  <a:ext uri="{0D108BD9-81ED-4DB2-BD59-A6C34878D82A}">
                    <a16:rowId xmlns:a16="http://schemas.microsoft.com/office/drawing/2014/main" val="1315344621"/>
                  </a:ext>
                </a:extLst>
              </a:tr>
            </a:tbl>
          </a:graphicData>
        </a:graphic>
      </p:graphicFrame>
    </p:spTree>
    <p:extLst>
      <p:ext uri="{BB962C8B-B14F-4D97-AF65-F5344CB8AC3E}">
        <p14:creationId xmlns:p14="http://schemas.microsoft.com/office/powerpoint/2010/main" val="1644097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E2582-3D98-41DA-A235-DC1B4ABDE964}"/>
              </a:ext>
            </a:extLst>
          </p:cNvPr>
          <p:cNvSpPr>
            <a:spLocks noGrp="1"/>
          </p:cNvSpPr>
          <p:nvPr>
            <p:ph type="title"/>
          </p:nvPr>
        </p:nvSpPr>
        <p:spPr>
          <a:xfrm>
            <a:off x="457200" y="274638"/>
            <a:ext cx="8229600" cy="1143000"/>
          </a:xfrm>
        </p:spPr>
        <p:txBody>
          <a:bodyPr>
            <a:normAutofit/>
          </a:bodyPr>
          <a:lstStyle/>
          <a:p>
            <a:r>
              <a:rPr lang="en-US" sz="2800" b="1" dirty="0"/>
              <a:t>Experimental Group Exhibited More Descriptive and Fewer Non-Understanding and Judgmental Responses</a:t>
            </a:r>
          </a:p>
        </p:txBody>
      </p:sp>
      <p:pic>
        <p:nvPicPr>
          <p:cNvPr id="9" name="Content Placeholder 8" descr="Empathy and Christian Heresies-Richmann et al. - Word">
            <a:extLst>
              <a:ext uri="{FF2B5EF4-FFF2-40B4-BE49-F238E27FC236}">
                <a16:creationId xmlns:a16="http://schemas.microsoft.com/office/drawing/2014/main" id="{B7E0DD16-D71B-4CCC-8511-1851C6FBDF6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37963" t="34888" r="20370" b="50356"/>
          <a:stretch/>
        </p:blipFill>
        <p:spPr>
          <a:xfrm>
            <a:off x="65530" y="1905000"/>
            <a:ext cx="9072552" cy="1752600"/>
          </a:xfrm>
        </p:spPr>
      </p:pic>
      <p:pic>
        <p:nvPicPr>
          <p:cNvPr id="11" name="Picture 10" descr="Empathy and Christian Heresies-Richmann et al. - Word">
            <a:extLst>
              <a:ext uri="{FF2B5EF4-FFF2-40B4-BE49-F238E27FC236}">
                <a16:creationId xmlns:a16="http://schemas.microsoft.com/office/drawing/2014/main" id="{BB2540FB-3EF4-4F39-B9C8-08908DACF813}"/>
              </a:ext>
            </a:extLst>
          </p:cNvPr>
          <p:cNvPicPr>
            <a:picLocks noChangeAspect="1"/>
          </p:cNvPicPr>
          <p:nvPr/>
        </p:nvPicPr>
        <p:blipFill rotWithShape="1">
          <a:blip r:embed="rId2">
            <a:extLst>
              <a:ext uri="{28A0092B-C50C-407E-A947-70E740481C1C}">
                <a14:useLocalDpi xmlns:a14="http://schemas.microsoft.com/office/drawing/2010/main" val="0"/>
              </a:ext>
            </a:extLst>
          </a:blip>
          <a:srcRect l="38231" t="56837" r="24167" b="19543"/>
          <a:stretch/>
        </p:blipFill>
        <p:spPr>
          <a:xfrm>
            <a:off x="346364" y="3886200"/>
            <a:ext cx="8451272" cy="2895601"/>
          </a:xfrm>
          <a:prstGeom prst="rect">
            <a:avLst/>
          </a:prstGeom>
        </p:spPr>
      </p:pic>
    </p:spTree>
    <p:extLst>
      <p:ext uri="{BB962C8B-B14F-4D97-AF65-F5344CB8AC3E}">
        <p14:creationId xmlns:p14="http://schemas.microsoft.com/office/powerpoint/2010/main" val="21275982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person standing on top of a snow covered mountain&#10;&#10;Description automatically generated">
            <a:extLst>
              <a:ext uri="{FF2B5EF4-FFF2-40B4-BE49-F238E27FC236}">
                <a16:creationId xmlns:a16="http://schemas.microsoft.com/office/drawing/2014/main" id="{0B60C3F1-1D25-48AB-AB97-8850E053DEA0}"/>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26633"/>
            <a:ext cx="9144000" cy="6856196"/>
          </a:xfrm>
          <a:prstGeom prst="rect">
            <a:avLst/>
          </a:prstGeom>
        </p:spPr>
      </p:pic>
      <p:sp>
        <p:nvSpPr>
          <p:cNvPr id="22" name="Title 21">
            <a:extLst>
              <a:ext uri="{FF2B5EF4-FFF2-40B4-BE49-F238E27FC236}">
                <a16:creationId xmlns:a16="http://schemas.microsoft.com/office/drawing/2014/main" id="{DE13A164-6F40-4F38-BECF-13D304CBA1D4}"/>
              </a:ext>
            </a:extLst>
          </p:cNvPr>
          <p:cNvSpPr>
            <a:spLocks noGrp="1"/>
          </p:cNvSpPr>
          <p:nvPr>
            <p:ph type="ctrTitle"/>
          </p:nvPr>
        </p:nvSpPr>
        <p:spPr/>
        <p:txBody>
          <a:bodyPr/>
          <a:lstStyle/>
          <a:p>
            <a:r>
              <a:rPr lang="en-US" b="1" i="1" dirty="0"/>
              <a:t>Pedagogical Implications?</a:t>
            </a:r>
            <a:br>
              <a:rPr lang="en-US" b="1" i="1" dirty="0"/>
            </a:br>
            <a:r>
              <a:rPr lang="en-US" b="1" i="1" dirty="0"/>
              <a:t>Limitations?</a:t>
            </a:r>
          </a:p>
        </p:txBody>
      </p:sp>
      <p:sp>
        <p:nvSpPr>
          <p:cNvPr id="17" name="Content Placeholder 16">
            <a:extLst>
              <a:ext uri="{FF2B5EF4-FFF2-40B4-BE49-F238E27FC236}">
                <a16:creationId xmlns:a16="http://schemas.microsoft.com/office/drawing/2014/main" id="{7086423F-0EB1-4626-BAD3-DDF71492A7C4}"/>
              </a:ext>
            </a:extLst>
          </p:cNvPr>
          <p:cNvSpPr>
            <a:spLocks noGrp="1"/>
          </p:cNvSpPr>
          <p:nvPr>
            <p:ph type="subTitle" idx="1"/>
          </p:nvPr>
        </p:nvSpPr>
        <p:spPr/>
        <p:txBody>
          <a:bodyPr>
            <a:normAutofit/>
          </a:bodyPr>
          <a:lstStyle/>
          <a:p>
            <a:pPr marL="0" indent="0">
              <a:buNone/>
            </a:pPr>
            <a:endParaRPr lang="en-US" sz="4400" b="1" dirty="0"/>
          </a:p>
        </p:txBody>
      </p:sp>
    </p:spTree>
    <p:extLst>
      <p:ext uri="{BB962C8B-B14F-4D97-AF65-F5344CB8AC3E}">
        <p14:creationId xmlns:p14="http://schemas.microsoft.com/office/powerpoint/2010/main" val="2277398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D15E2-35B1-4B15-9053-D15CF8C17EE3}"/>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91E2B288-64C0-476B-8D76-732D076894B0}"/>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4400" y="457200"/>
            <a:ext cx="6991350" cy="1238250"/>
          </a:xfrm>
        </p:spPr>
      </p:pic>
      <p:sp>
        <p:nvSpPr>
          <p:cNvPr id="6" name="Rectangle 5">
            <a:extLst>
              <a:ext uri="{FF2B5EF4-FFF2-40B4-BE49-F238E27FC236}">
                <a16:creationId xmlns:a16="http://schemas.microsoft.com/office/drawing/2014/main" id="{82C01326-BE48-4F79-B133-DAFE202C9D9F}"/>
              </a:ext>
            </a:extLst>
          </p:cNvPr>
          <p:cNvSpPr/>
          <p:nvPr/>
        </p:nvSpPr>
        <p:spPr>
          <a:xfrm>
            <a:off x="533400" y="2551836"/>
            <a:ext cx="8229600" cy="2246769"/>
          </a:xfrm>
          <a:prstGeom prst="rect">
            <a:avLst/>
          </a:prstGeom>
        </p:spPr>
        <p:txBody>
          <a:bodyPr wrap="square">
            <a:spAutoFit/>
          </a:bodyPr>
          <a:lstStyle/>
          <a:p>
            <a:r>
              <a:rPr lang="en-US" sz="2800" dirty="0">
                <a:solidFill>
                  <a:schemeClr val="bg1"/>
                </a:solidFill>
                <a:latin typeface="Arial" panose="020B0604020202020204" pitchFamily="34" charset="0"/>
              </a:rPr>
              <a:t>According to the “Core Curriculum Vision” document, students “will...gain a deeper understanding of and </a:t>
            </a:r>
            <a:r>
              <a:rPr lang="en-US" sz="2800" b="1" u="sng" dirty="0">
                <a:solidFill>
                  <a:schemeClr val="bg1"/>
                </a:solidFill>
                <a:latin typeface="Arial" panose="020B0604020202020204" pitchFamily="34" charset="0"/>
              </a:rPr>
              <a:t>empathy</a:t>
            </a:r>
            <a:r>
              <a:rPr lang="en-US" sz="2800" dirty="0">
                <a:solidFill>
                  <a:schemeClr val="bg1"/>
                </a:solidFill>
                <a:latin typeface="Arial" panose="020B0604020202020204" pitchFamily="34" charset="0"/>
              </a:rPr>
              <a:t> for people from other societies, races, genders, ethnicities, and socio-economic statuses” (Baylor University 2016).</a:t>
            </a:r>
            <a:endParaRPr lang="en-US" sz="2800" dirty="0">
              <a:solidFill>
                <a:schemeClr val="bg1"/>
              </a:solidFill>
            </a:endParaRPr>
          </a:p>
        </p:txBody>
      </p:sp>
    </p:spTree>
    <p:extLst>
      <p:ext uri="{BB962C8B-B14F-4D97-AF65-F5344CB8AC3E}">
        <p14:creationId xmlns:p14="http://schemas.microsoft.com/office/powerpoint/2010/main" val="2938119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EE12C-AADE-4DF5-A1D8-83001221EFC3}"/>
              </a:ext>
            </a:extLst>
          </p:cNvPr>
          <p:cNvSpPr>
            <a:spLocks noGrp="1"/>
          </p:cNvSpPr>
          <p:nvPr>
            <p:ph type="title"/>
          </p:nvPr>
        </p:nvSpPr>
        <p:spPr/>
        <p:txBody>
          <a:bodyPr>
            <a:normAutofit fontScale="90000"/>
          </a:bodyPr>
          <a:lstStyle/>
          <a:p>
            <a:br>
              <a:rPr lang="en-US" dirty="0"/>
            </a:br>
            <a:r>
              <a:rPr lang="en-US" dirty="0"/>
              <a:t>Defining Empathy</a:t>
            </a:r>
          </a:p>
        </p:txBody>
      </p:sp>
      <p:sp>
        <p:nvSpPr>
          <p:cNvPr id="6" name="Text Placeholder 5">
            <a:extLst>
              <a:ext uri="{FF2B5EF4-FFF2-40B4-BE49-F238E27FC236}">
                <a16:creationId xmlns:a16="http://schemas.microsoft.com/office/drawing/2014/main" id="{B7F8D7D2-72E4-4F93-AA0C-9E228499E851}"/>
              </a:ext>
            </a:extLst>
          </p:cNvPr>
          <p:cNvSpPr>
            <a:spLocks noGrp="1"/>
          </p:cNvSpPr>
          <p:nvPr>
            <p:ph type="body" idx="1"/>
          </p:nvPr>
        </p:nvSpPr>
        <p:spPr/>
        <p:txBody>
          <a:bodyPr>
            <a:normAutofit/>
          </a:bodyPr>
          <a:lstStyle/>
          <a:p>
            <a:r>
              <a:rPr lang="en-US" dirty="0"/>
              <a:t>1.</a:t>
            </a:r>
          </a:p>
        </p:txBody>
      </p:sp>
      <p:sp>
        <p:nvSpPr>
          <p:cNvPr id="4" name="Content Placeholder 3">
            <a:extLst>
              <a:ext uri="{FF2B5EF4-FFF2-40B4-BE49-F238E27FC236}">
                <a16:creationId xmlns:a16="http://schemas.microsoft.com/office/drawing/2014/main" id="{40006A0C-997F-43A8-B87E-371B94D2FF47}"/>
              </a:ext>
            </a:extLst>
          </p:cNvPr>
          <p:cNvSpPr>
            <a:spLocks noGrp="1"/>
          </p:cNvSpPr>
          <p:nvPr>
            <p:ph sz="half" idx="2"/>
          </p:nvPr>
        </p:nvSpPr>
        <p:spPr>
          <a:xfrm>
            <a:off x="457200" y="2174875"/>
            <a:ext cx="4040188" cy="1177922"/>
          </a:xfrm>
        </p:spPr>
        <p:txBody>
          <a:bodyPr/>
          <a:lstStyle/>
          <a:p>
            <a:pPr marL="0" indent="0">
              <a:buNone/>
            </a:pPr>
            <a:r>
              <a:rPr lang="en-US" dirty="0"/>
              <a:t>List 2-3 Crucial </a:t>
            </a:r>
            <a:r>
              <a:rPr lang="en-US" b="1" i="1" dirty="0"/>
              <a:t>Elements</a:t>
            </a:r>
            <a:r>
              <a:rPr lang="en-US" dirty="0"/>
              <a:t> of Empathy</a:t>
            </a:r>
          </a:p>
          <a:p>
            <a:pPr marL="0" indent="0">
              <a:buNone/>
            </a:pPr>
            <a:endParaRPr lang="en-US" dirty="0"/>
          </a:p>
        </p:txBody>
      </p:sp>
      <p:sp>
        <p:nvSpPr>
          <p:cNvPr id="7" name="Text Placeholder 6">
            <a:extLst>
              <a:ext uri="{FF2B5EF4-FFF2-40B4-BE49-F238E27FC236}">
                <a16:creationId xmlns:a16="http://schemas.microsoft.com/office/drawing/2014/main" id="{377BC782-D474-4E5B-B430-150A55D8ABA6}"/>
              </a:ext>
            </a:extLst>
          </p:cNvPr>
          <p:cNvSpPr>
            <a:spLocks noGrp="1"/>
          </p:cNvSpPr>
          <p:nvPr>
            <p:ph type="body" sz="quarter" idx="3"/>
          </p:nvPr>
        </p:nvSpPr>
        <p:spPr/>
        <p:txBody>
          <a:bodyPr>
            <a:normAutofit/>
          </a:bodyPr>
          <a:lstStyle/>
          <a:p>
            <a:r>
              <a:rPr lang="en-US" dirty="0"/>
              <a:t>2.</a:t>
            </a:r>
          </a:p>
        </p:txBody>
      </p:sp>
      <p:sp>
        <p:nvSpPr>
          <p:cNvPr id="5" name="Content Placeholder 4">
            <a:extLst>
              <a:ext uri="{FF2B5EF4-FFF2-40B4-BE49-F238E27FC236}">
                <a16:creationId xmlns:a16="http://schemas.microsoft.com/office/drawing/2014/main" id="{22347A91-6284-4DC0-A377-BDFF77CC131F}"/>
              </a:ext>
            </a:extLst>
          </p:cNvPr>
          <p:cNvSpPr>
            <a:spLocks noGrp="1"/>
          </p:cNvSpPr>
          <p:nvPr>
            <p:ph sz="quarter" idx="4"/>
          </p:nvPr>
        </p:nvSpPr>
        <p:spPr>
          <a:xfrm>
            <a:off x="4645025" y="2174875"/>
            <a:ext cx="4041775" cy="1177919"/>
          </a:xfrm>
        </p:spPr>
        <p:txBody>
          <a:bodyPr/>
          <a:lstStyle/>
          <a:p>
            <a:pPr marL="0" indent="0">
              <a:buNone/>
            </a:pPr>
            <a:r>
              <a:rPr lang="en-US" dirty="0"/>
              <a:t>What are the </a:t>
            </a:r>
            <a:r>
              <a:rPr lang="en-US" b="1" i="1" dirty="0"/>
              <a:t>Indicators</a:t>
            </a:r>
            <a:r>
              <a:rPr lang="en-US" dirty="0"/>
              <a:t> of Empathy?</a:t>
            </a:r>
          </a:p>
          <a:p>
            <a:pPr marL="0" indent="0">
              <a:buNone/>
            </a:pPr>
            <a:endParaRPr lang="en-US" dirty="0"/>
          </a:p>
        </p:txBody>
      </p:sp>
      <p:cxnSp>
        <p:nvCxnSpPr>
          <p:cNvPr id="9" name="Straight Connector 8">
            <a:extLst>
              <a:ext uri="{FF2B5EF4-FFF2-40B4-BE49-F238E27FC236}">
                <a16:creationId xmlns:a16="http://schemas.microsoft.com/office/drawing/2014/main" id="{BC512331-4564-44A2-A913-2CF685060B82}"/>
              </a:ext>
            </a:extLst>
          </p:cNvPr>
          <p:cNvCxnSpPr/>
          <p:nvPr/>
        </p:nvCxnSpPr>
        <p:spPr>
          <a:xfrm>
            <a:off x="457200" y="2174875"/>
            <a:ext cx="40401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3FADCC2-BBF2-49B7-96A2-C863D24ADFCF}"/>
              </a:ext>
            </a:extLst>
          </p:cNvPr>
          <p:cNvCxnSpPr/>
          <p:nvPr/>
        </p:nvCxnSpPr>
        <p:spPr>
          <a:xfrm>
            <a:off x="4645025" y="2174875"/>
            <a:ext cx="4041775"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DB187F96-451E-4906-BD1B-DFD49B7B6A4C}"/>
              </a:ext>
            </a:extLst>
          </p:cNvPr>
          <p:cNvSpPr/>
          <p:nvPr/>
        </p:nvSpPr>
        <p:spPr>
          <a:xfrm>
            <a:off x="2474912" y="4191000"/>
            <a:ext cx="41910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How is empathy related to what you teach?</a:t>
            </a:r>
          </a:p>
        </p:txBody>
      </p:sp>
    </p:spTree>
    <p:extLst>
      <p:ext uri="{BB962C8B-B14F-4D97-AF65-F5344CB8AC3E}">
        <p14:creationId xmlns:p14="http://schemas.microsoft.com/office/powerpoint/2010/main" val="170754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person standing on top of a snow covered mountain&#10;&#10;Description automatically generated">
            <a:extLst>
              <a:ext uri="{FF2B5EF4-FFF2-40B4-BE49-F238E27FC236}">
                <a16:creationId xmlns:a16="http://schemas.microsoft.com/office/drawing/2014/main" id="{0B60C3F1-1D25-48AB-AB97-8850E053DEA0}"/>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26633"/>
            <a:ext cx="9144000" cy="6856196"/>
          </a:xfrm>
          <a:prstGeom prst="rect">
            <a:avLst/>
          </a:prstGeom>
        </p:spPr>
      </p:pic>
      <p:sp>
        <p:nvSpPr>
          <p:cNvPr id="22" name="Title 21">
            <a:extLst>
              <a:ext uri="{FF2B5EF4-FFF2-40B4-BE49-F238E27FC236}">
                <a16:creationId xmlns:a16="http://schemas.microsoft.com/office/drawing/2014/main" id="{DE13A164-6F40-4F38-BECF-13D304CBA1D4}"/>
              </a:ext>
            </a:extLst>
          </p:cNvPr>
          <p:cNvSpPr>
            <a:spLocks noGrp="1"/>
          </p:cNvSpPr>
          <p:nvPr>
            <p:ph type="title"/>
          </p:nvPr>
        </p:nvSpPr>
        <p:spPr/>
        <p:txBody>
          <a:bodyPr/>
          <a:lstStyle/>
          <a:p>
            <a:r>
              <a:rPr lang="en-US" i="1" dirty="0"/>
              <a:t>Our Definition…</a:t>
            </a:r>
          </a:p>
        </p:txBody>
      </p:sp>
      <p:sp>
        <p:nvSpPr>
          <p:cNvPr id="17" name="Content Placeholder 16">
            <a:extLst>
              <a:ext uri="{FF2B5EF4-FFF2-40B4-BE49-F238E27FC236}">
                <a16:creationId xmlns:a16="http://schemas.microsoft.com/office/drawing/2014/main" id="{7086423F-0EB1-4626-BAD3-DDF71492A7C4}"/>
              </a:ext>
            </a:extLst>
          </p:cNvPr>
          <p:cNvSpPr>
            <a:spLocks noGrp="1"/>
          </p:cNvSpPr>
          <p:nvPr>
            <p:ph idx="1"/>
          </p:nvPr>
        </p:nvSpPr>
        <p:spPr/>
        <p:txBody>
          <a:bodyPr>
            <a:normAutofit/>
          </a:bodyPr>
          <a:lstStyle/>
          <a:p>
            <a:pPr marL="0" indent="0">
              <a:buNone/>
            </a:pPr>
            <a:r>
              <a:rPr lang="en-US" sz="4400" b="1" dirty="0"/>
              <a:t>The capacity to know the internal state of another</a:t>
            </a:r>
          </a:p>
        </p:txBody>
      </p:sp>
    </p:spTree>
    <p:extLst>
      <p:ext uri="{BB962C8B-B14F-4D97-AF65-F5344CB8AC3E}">
        <p14:creationId xmlns:p14="http://schemas.microsoft.com/office/powerpoint/2010/main" val="2294635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F3CD8-B13D-48CA-AFB1-10AE6B73ADAF}"/>
              </a:ext>
            </a:extLst>
          </p:cNvPr>
          <p:cNvSpPr>
            <a:spLocks noGrp="1"/>
          </p:cNvSpPr>
          <p:nvPr>
            <p:ph type="title"/>
          </p:nvPr>
        </p:nvSpPr>
        <p:spPr/>
        <p:txBody>
          <a:bodyPr>
            <a:normAutofit fontScale="90000"/>
          </a:bodyPr>
          <a:lstStyle/>
          <a:p>
            <a:r>
              <a:rPr lang="en-US" dirty="0"/>
              <a:t>Our Research was Quasi-Experimental</a:t>
            </a:r>
          </a:p>
        </p:txBody>
      </p:sp>
      <p:sp>
        <p:nvSpPr>
          <p:cNvPr id="3" name="Text Placeholder 2">
            <a:extLst>
              <a:ext uri="{FF2B5EF4-FFF2-40B4-BE49-F238E27FC236}">
                <a16:creationId xmlns:a16="http://schemas.microsoft.com/office/drawing/2014/main" id="{83A98461-570D-40A9-8AE7-DB083B83DDB9}"/>
              </a:ext>
            </a:extLst>
          </p:cNvPr>
          <p:cNvSpPr>
            <a:spLocks noGrp="1"/>
          </p:cNvSpPr>
          <p:nvPr>
            <p:ph type="body" idx="1"/>
          </p:nvPr>
        </p:nvSpPr>
        <p:spPr/>
        <p:txBody>
          <a:bodyPr/>
          <a:lstStyle/>
          <a:p>
            <a:r>
              <a:rPr lang="en-US" dirty="0"/>
              <a:t>Participants</a:t>
            </a:r>
          </a:p>
        </p:txBody>
      </p:sp>
      <p:sp>
        <p:nvSpPr>
          <p:cNvPr id="4" name="Content Placeholder 3">
            <a:extLst>
              <a:ext uri="{FF2B5EF4-FFF2-40B4-BE49-F238E27FC236}">
                <a16:creationId xmlns:a16="http://schemas.microsoft.com/office/drawing/2014/main" id="{5DE350B6-D2F3-4A6F-BDDC-FD7B80A44111}"/>
              </a:ext>
            </a:extLst>
          </p:cNvPr>
          <p:cNvSpPr>
            <a:spLocks noGrp="1"/>
          </p:cNvSpPr>
          <p:nvPr>
            <p:ph sz="half" idx="2"/>
          </p:nvPr>
        </p:nvSpPr>
        <p:spPr/>
        <p:txBody>
          <a:bodyPr/>
          <a:lstStyle/>
          <a:p>
            <a:r>
              <a:rPr lang="en-US" dirty="0"/>
              <a:t>The Christian Heritage</a:t>
            </a:r>
          </a:p>
          <a:p>
            <a:r>
              <a:rPr lang="en-US" dirty="0"/>
              <a:t>Experiment Group (n=60)</a:t>
            </a:r>
          </a:p>
          <a:p>
            <a:r>
              <a:rPr lang="en-US" dirty="0"/>
              <a:t>Comparison Group (n=52)</a:t>
            </a:r>
          </a:p>
        </p:txBody>
      </p:sp>
      <p:sp>
        <p:nvSpPr>
          <p:cNvPr id="5" name="Text Placeholder 4">
            <a:extLst>
              <a:ext uri="{FF2B5EF4-FFF2-40B4-BE49-F238E27FC236}">
                <a16:creationId xmlns:a16="http://schemas.microsoft.com/office/drawing/2014/main" id="{C0C52738-A6A1-425D-8D9B-CEBD21AEB787}"/>
              </a:ext>
            </a:extLst>
          </p:cNvPr>
          <p:cNvSpPr>
            <a:spLocks noGrp="1"/>
          </p:cNvSpPr>
          <p:nvPr>
            <p:ph type="body" sz="quarter" idx="3"/>
          </p:nvPr>
        </p:nvSpPr>
        <p:spPr/>
        <p:txBody>
          <a:bodyPr/>
          <a:lstStyle/>
          <a:p>
            <a:r>
              <a:rPr lang="en-US" dirty="0"/>
              <a:t>Intervention</a:t>
            </a:r>
          </a:p>
        </p:txBody>
      </p:sp>
      <p:sp>
        <p:nvSpPr>
          <p:cNvPr id="6" name="Content Placeholder 5">
            <a:extLst>
              <a:ext uri="{FF2B5EF4-FFF2-40B4-BE49-F238E27FC236}">
                <a16:creationId xmlns:a16="http://schemas.microsoft.com/office/drawing/2014/main" id="{6F7E00FF-4617-45C3-837B-3C46A71C846E}"/>
              </a:ext>
            </a:extLst>
          </p:cNvPr>
          <p:cNvSpPr>
            <a:spLocks noGrp="1"/>
          </p:cNvSpPr>
          <p:nvPr>
            <p:ph sz="quarter" idx="4"/>
          </p:nvPr>
        </p:nvSpPr>
        <p:spPr/>
        <p:txBody>
          <a:bodyPr/>
          <a:lstStyle/>
          <a:p>
            <a:r>
              <a:rPr lang="en-US" dirty="0"/>
              <a:t>Role-playing w/ written reflections</a:t>
            </a:r>
          </a:p>
          <a:p>
            <a:r>
              <a:rPr lang="en-US" dirty="0"/>
              <a:t>Essay</a:t>
            </a:r>
          </a:p>
          <a:p>
            <a:pPr lvl="1"/>
            <a:r>
              <a:rPr lang="en-US" dirty="0"/>
              <a:t>Workday discussions</a:t>
            </a:r>
          </a:p>
          <a:p>
            <a:endParaRPr lang="en-US" dirty="0"/>
          </a:p>
          <a:p>
            <a:endParaRPr lang="en-US" dirty="0"/>
          </a:p>
        </p:txBody>
      </p:sp>
    </p:spTree>
    <p:extLst>
      <p:ext uri="{BB962C8B-B14F-4D97-AF65-F5344CB8AC3E}">
        <p14:creationId xmlns:p14="http://schemas.microsoft.com/office/powerpoint/2010/main" val="11191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A person standing on top of a snow covered mountain&#10;&#10;Description automatically generated">
            <a:extLst>
              <a:ext uri="{FF2B5EF4-FFF2-40B4-BE49-F238E27FC236}">
                <a16:creationId xmlns:a16="http://schemas.microsoft.com/office/drawing/2014/main" id="{0B60C3F1-1D25-48AB-AB97-8850E053DEA0}"/>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26633"/>
            <a:ext cx="9144000" cy="6856196"/>
          </a:xfrm>
          <a:prstGeom prst="rect">
            <a:avLst/>
          </a:prstGeom>
        </p:spPr>
      </p:pic>
      <p:sp>
        <p:nvSpPr>
          <p:cNvPr id="22" name="Title 21">
            <a:extLst>
              <a:ext uri="{FF2B5EF4-FFF2-40B4-BE49-F238E27FC236}">
                <a16:creationId xmlns:a16="http://schemas.microsoft.com/office/drawing/2014/main" id="{DE13A164-6F40-4F38-BECF-13D304CBA1D4}"/>
              </a:ext>
            </a:extLst>
          </p:cNvPr>
          <p:cNvSpPr>
            <a:spLocks noGrp="1"/>
          </p:cNvSpPr>
          <p:nvPr>
            <p:ph type="ctrTitle"/>
          </p:nvPr>
        </p:nvSpPr>
        <p:spPr/>
        <p:txBody>
          <a:bodyPr/>
          <a:lstStyle/>
          <a:p>
            <a:r>
              <a:rPr lang="en-US" b="1" i="1" dirty="0"/>
              <a:t>Role-Playing Exercise</a:t>
            </a:r>
          </a:p>
        </p:txBody>
      </p:sp>
      <p:sp>
        <p:nvSpPr>
          <p:cNvPr id="17" name="Content Placeholder 16">
            <a:extLst>
              <a:ext uri="{FF2B5EF4-FFF2-40B4-BE49-F238E27FC236}">
                <a16:creationId xmlns:a16="http://schemas.microsoft.com/office/drawing/2014/main" id="{7086423F-0EB1-4626-BAD3-DDF71492A7C4}"/>
              </a:ext>
            </a:extLst>
          </p:cNvPr>
          <p:cNvSpPr>
            <a:spLocks noGrp="1"/>
          </p:cNvSpPr>
          <p:nvPr>
            <p:ph type="subTitle" idx="1"/>
          </p:nvPr>
        </p:nvSpPr>
        <p:spPr/>
        <p:txBody>
          <a:bodyPr>
            <a:normAutofit/>
          </a:bodyPr>
          <a:lstStyle/>
          <a:p>
            <a:pPr marL="0" indent="0">
              <a:buNone/>
            </a:pPr>
            <a:endParaRPr lang="en-US" sz="4400" b="1" dirty="0"/>
          </a:p>
        </p:txBody>
      </p:sp>
    </p:spTree>
    <p:extLst>
      <p:ext uri="{BB962C8B-B14F-4D97-AF65-F5344CB8AC3E}">
        <p14:creationId xmlns:p14="http://schemas.microsoft.com/office/powerpoint/2010/main" val="3436308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0B2D2-5086-4370-8A8E-FC9733084036}"/>
              </a:ext>
            </a:extLst>
          </p:cNvPr>
          <p:cNvSpPr>
            <a:spLocks noGrp="1"/>
          </p:cNvSpPr>
          <p:nvPr>
            <p:ph type="title"/>
          </p:nvPr>
        </p:nvSpPr>
        <p:spPr/>
        <p:txBody>
          <a:bodyPr>
            <a:normAutofit fontScale="90000"/>
          </a:bodyPr>
          <a:lstStyle/>
          <a:p>
            <a:r>
              <a:rPr lang="en-US" dirty="0"/>
              <a:t>We Used Quantitative and Qualitative Measurements</a:t>
            </a:r>
          </a:p>
        </p:txBody>
      </p:sp>
      <p:sp>
        <p:nvSpPr>
          <p:cNvPr id="3" name="Text Placeholder 2">
            <a:extLst>
              <a:ext uri="{FF2B5EF4-FFF2-40B4-BE49-F238E27FC236}">
                <a16:creationId xmlns:a16="http://schemas.microsoft.com/office/drawing/2014/main" id="{AA6BAA9A-B7F9-47F2-BEF4-24DCCDB500CF}"/>
              </a:ext>
            </a:extLst>
          </p:cNvPr>
          <p:cNvSpPr>
            <a:spLocks noGrp="1"/>
          </p:cNvSpPr>
          <p:nvPr>
            <p:ph type="body" idx="1"/>
          </p:nvPr>
        </p:nvSpPr>
        <p:spPr/>
        <p:txBody>
          <a:bodyPr/>
          <a:lstStyle/>
          <a:p>
            <a:r>
              <a:rPr lang="en-US" dirty="0"/>
              <a:t>Quantitative	</a:t>
            </a:r>
          </a:p>
        </p:txBody>
      </p:sp>
      <p:sp>
        <p:nvSpPr>
          <p:cNvPr id="4" name="Content Placeholder 3">
            <a:extLst>
              <a:ext uri="{FF2B5EF4-FFF2-40B4-BE49-F238E27FC236}">
                <a16:creationId xmlns:a16="http://schemas.microsoft.com/office/drawing/2014/main" id="{C246600E-1D5D-445D-B663-A19C2138908E}"/>
              </a:ext>
            </a:extLst>
          </p:cNvPr>
          <p:cNvSpPr>
            <a:spLocks noGrp="1"/>
          </p:cNvSpPr>
          <p:nvPr>
            <p:ph sz="half" idx="2"/>
          </p:nvPr>
        </p:nvSpPr>
        <p:spPr/>
        <p:txBody>
          <a:bodyPr/>
          <a:lstStyle/>
          <a:p>
            <a:r>
              <a:rPr lang="en-US" dirty="0"/>
              <a:t>Interpersonal Reactivity Index (IRI)</a:t>
            </a:r>
          </a:p>
          <a:p>
            <a:r>
              <a:rPr lang="en-US" dirty="0"/>
              <a:t>Controlled for “Theory of Empathy” (</a:t>
            </a:r>
            <a:r>
              <a:rPr lang="en-US" dirty="0" err="1"/>
              <a:t>ToE</a:t>
            </a:r>
            <a:r>
              <a:rPr lang="en-US" dirty="0"/>
              <a:t>)</a:t>
            </a:r>
          </a:p>
        </p:txBody>
      </p:sp>
      <p:sp>
        <p:nvSpPr>
          <p:cNvPr id="5" name="Text Placeholder 4">
            <a:extLst>
              <a:ext uri="{FF2B5EF4-FFF2-40B4-BE49-F238E27FC236}">
                <a16:creationId xmlns:a16="http://schemas.microsoft.com/office/drawing/2014/main" id="{BE085813-2A9E-46F2-8927-A744F3056FA0}"/>
              </a:ext>
            </a:extLst>
          </p:cNvPr>
          <p:cNvSpPr>
            <a:spLocks noGrp="1"/>
          </p:cNvSpPr>
          <p:nvPr>
            <p:ph type="body" sz="quarter" idx="3"/>
          </p:nvPr>
        </p:nvSpPr>
        <p:spPr/>
        <p:txBody>
          <a:bodyPr/>
          <a:lstStyle/>
          <a:p>
            <a:r>
              <a:rPr lang="en-US" dirty="0"/>
              <a:t>Qualitative</a:t>
            </a:r>
          </a:p>
        </p:txBody>
      </p:sp>
      <p:sp>
        <p:nvSpPr>
          <p:cNvPr id="6" name="Content Placeholder 5">
            <a:extLst>
              <a:ext uri="{FF2B5EF4-FFF2-40B4-BE49-F238E27FC236}">
                <a16:creationId xmlns:a16="http://schemas.microsoft.com/office/drawing/2014/main" id="{8B644263-D628-43C0-9B90-150882777C47}"/>
              </a:ext>
            </a:extLst>
          </p:cNvPr>
          <p:cNvSpPr>
            <a:spLocks noGrp="1"/>
          </p:cNvSpPr>
          <p:nvPr>
            <p:ph sz="quarter" idx="4"/>
          </p:nvPr>
        </p:nvSpPr>
        <p:spPr/>
        <p:txBody>
          <a:bodyPr/>
          <a:lstStyle/>
          <a:p>
            <a:r>
              <a:rPr lang="en-US" dirty="0"/>
              <a:t>Essay Rubric (Experiment Group Only)</a:t>
            </a:r>
          </a:p>
          <a:p>
            <a:r>
              <a:rPr lang="en-US" dirty="0"/>
              <a:t>Definition of “Heretic”</a:t>
            </a:r>
          </a:p>
        </p:txBody>
      </p:sp>
    </p:spTree>
    <p:extLst>
      <p:ext uri="{BB962C8B-B14F-4D97-AF65-F5344CB8AC3E}">
        <p14:creationId xmlns:p14="http://schemas.microsoft.com/office/powerpoint/2010/main" val="1277303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96547-12BB-4BAE-898E-5ED31218DCFD}"/>
              </a:ext>
            </a:extLst>
          </p:cNvPr>
          <p:cNvSpPr>
            <a:spLocks noGrp="1"/>
          </p:cNvSpPr>
          <p:nvPr>
            <p:ph type="title"/>
          </p:nvPr>
        </p:nvSpPr>
        <p:spPr>
          <a:xfrm>
            <a:off x="457200" y="-76200"/>
            <a:ext cx="8229600" cy="1143000"/>
          </a:xfrm>
        </p:spPr>
        <p:txBody>
          <a:bodyPr/>
          <a:lstStyle/>
          <a:p>
            <a:r>
              <a:rPr lang="en-US" dirty="0"/>
              <a:t>Quantitative Results</a:t>
            </a:r>
          </a:p>
        </p:txBody>
      </p:sp>
      <p:sp>
        <p:nvSpPr>
          <p:cNvPr id="3" name="Text Placeholder 2">
            <a:extLst>
              <a:ext uri="{FF2B5EF4-FFF2-40B4-BE49-F238E27FC236}">
                <a16:creationId xmlns:a16="http://schemas.microsoft.com/office/drawing/2014/main" id="{AC0054D0-C90C-47F9-A2A5-E301050B444F}"/>
              </a:ext>
            </a:extLst>
          </p:cNvPr>
          <p:cNvSpPr>
            <a:spLocks noGrp="1"/>
          </p:cNvSpPr>
          <p:nvPr>
            <p:ph type="body" idx="1"/>
          </p:nvPr>
        </p:nvSpPr>
        <p:spPr>
          <a:xfrm>
            <a:off x="152400" y="1066800"/>
            <a:ext cx="4040188" cy="639762"/>
          </a:xfrm>
        </p:spPr>
        <p:txBody>
          <a:bodyPr>
            <a:normAutofit fontScale="92500" lnSpcReduction="20000"/>
          </a:bodyPr>
          <a:lstStyle/>
          <a:p>
            <a:r>
              <a:rPr lang="en-US" dirty="0"/>
              <a:t>Pre- and post-test IRI and </a:t>
            </a:r>
            <a:r>
              <a:rPr lang="en-US" dirty="0" err="1"/>
              <a:t>ToE</a:t>
            </a:r>
            <a:r>
              <a:rPr lang="en-US" dirty="0"/>
              <a:t> scores correlation</a:t>
            </a:r>
          </a:p>
        </p:txBody>
      </p:sp>
      <p:sp>
        <p:nvSpPr>
          <p:cNvPr id="4" name="Content Placeholder 3">
            <a:extLst>
              <a:ext uri="{FF2B5EF4-FFF2-40B4-BE49-F238E27FC236}">
                <a16:creationId xmlns:a16="http://schemas.microsoft.com/office/drawing/2014/main" id="{5AB827D3-59F7-48F4-88F8-3FB760E60589}"/>
              </a:ext>
            </a:extLst>
          </p:cNvPr>
          <p:cNvSpPr>
            <a:spLocks noGrp="1"/>
          </p:cNvSpPr>
          <p:nvPr>
            <p:ph sz="half" idx="2"/>
          </p:nvPr>
        </p:nvSpPr>
        <p:spPr>
          <a:xfrm>
            <a:off x="76200" y="1676400"/>
            <a:ext cx="4040188" cy="3951288"/>
          </a:xfrm>
        </p:spPr>
        <p:txBody>
          <a:bodyPr>
            <a:normAutofit/>
          </a:bodyPr>
          <a:lstStyle/>
          <a:p>
            <a:r>
              <a:rPr lang="en-US" sz="2000" dirty="0"/>
              <a:t>n=43 for Comparison; n=38 Experimental</a:t>
            </a:r>
          </a:p>
          <a:p>
            <a:r>
              <a:rPr lang="en-US" sz="2000" dirty="0"/>
              <a:t>Pre-test were not significantly correlated (p=0.272)</a:t>
            </a:r>
          </a:p>
          <a:p>
            <a:r>
              <a:rPr lang="en-US" sz="2000" dirty="0"/>
              <a:t>Post-test scores did approach significance (p=0.051)</a:t>
            </a:r>
          </a:p>
        </p:txBody>
      </p:sp>
      <p:sp>
        <p:nvSpPr>
          <p:cNvPr id="5" name="Text Placeholder 4">
            <a:extLst>
              <a:ext uri="{FF2B5EF4-FFF2-40B4-BE49-F238E27FC236}">
                <a16:creationId xmlns:a16="http://schemas.microsoft.com/office/drawing/2014/main" id="{429E5504-104E-4FD8-BE97-444223188C6B}"/>
              </a:ext>
            </a:extLst>
          </p:cNvPr>
          <p:cNvSpPr>
            <a:spLocks noGrp="1"/>
          </p:cNvSpPr>
          <p:nvPr>
            <p:ph type="body" sz="quarter" idx="3"/>
          </p:nvPr>
        </p:nvSpPr>
        <p:spPr>
          <a:xfrm>
            <a:off x="4648200" y="762000"/>
            <a:ext cx="4041775" cy="639762"/>
          </a:xfrm>
        </p:spPr>
        <p:txBody>
          <a:bodyPr>
            <a:normAutofit fontScale="92500"/>
          </a:bodyPr>
          <a:lstStyle/>
          <a:p>
            <a:r>
              <a:rPr lang="en-US" sz="2200" dirty="0"/>
              <a:t>Experimental manipulation results</a:t>
            </a:r>
          </a:p>
        </p:txBody>
      </p:sp>
      <p:sp>
        <p:nvSpPr>
          <p:cNvPr id="12" name="TextBox 11"/>
          <p:cNvSpPr txBox="1"/>
          <p:nvPr/>
        </p:nvSpPr>
        <p:spPr>
          <a:xfrm>
            <a:off x="4876800" y="1371600"/>
            <a:ext cx="3352800" cy="3170099"/>
          </a:xfrm>
          <a:prstGeom prst="rect">
            <a:avLst/>
          </a:prstGeom>
          <a:noFill/>
        </p:spPr>
        <p:txBody>
          <a:bodyPr wrap="square" rtlCol="0">
            <a:spAutoFit/>
          </a:bodyPr>
          <a:lstStyle/>
          <a:p>
            <a:pPr marL="285750" indent="-285750">
              <a:buFont typeface="Arial" panose="020B0604020202020204" pitchFamily="34" charset="0"/>
              <a:buChar char="•"/>
            </a:pPr>
            <a:r>
              <a:rPr lang="en-US" sz="2000" dirty="0"/>
              <a:t>2X2 RM-ANOVA showed no significance between time, group, and interaction</a:t>
            </a:r>
          </a:p>
          <a:p>
            <a:pPr marL="285750" indent="-285750">
              <a:buFont typeface="Arial" panose="020B0604020202020204" pitchFamily="34" charset="0"/>
              <a:buChar char="•"/>
            </a:pPr>
            <a:r>
              <a:rPr lang="en-US" sz="2000" dirty="0"/>
              <a:t>2X2 RM-ANCOVA showed </a:t>
            </a:r>
            <a:r>
              <a:rPr lang="en-US" sz="2000" dirty="0" err="1"/>
              <a:t>ToE</a:t>
            </a:r>
            <a:r>
              <a:rPr lang="en-US" sz="2000" dirty="0"/>
              <a:t> scores had small to medium influence on PT (Perspective Taking subscale of IRI) scores, and “group” became marginally significant (p=0.093)</a:t>
            </a:r>
          </a:p>
        </p:txBody>
      </p:sp>
      <p:graphicFrame>
        <p:nvGraphicFramePr>
          <p:cNvPr id="8" name="Chart 7"/>
          <p:cNvGraphicFramePr>
            <a:graphicFrameLocks/>
          </p:cNvGraphicFramePr>
          <p:nvPr/>
        </p:nvGraphicFramePr>
        <p:xfrm>
          <a:off x="381000" y="3810000"/>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6682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p:bldP spid="5" grpId="0" build="p"/>
      <p:bldP spid="12" grpId="0"/>
      <p:bldGraphic spid="8"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9616D-E678-4B00-8620-CEF12B6373CF}"/>
              </a:ext>
            </a:extLst>
          </p:cNvPr>
          <p:cNvSpPr>
            <a:spLocks noGrp="1"/>
          </p:cNvSpPr>
          <p:nvPr>
            <p:ph type="title"/>
          </p:nvPr>
        </p:nvSpPr>
        <p:spPr/>
        <p:txBody>
          <a:bodyPr/>
          <a:lstStyle/>
          <a:p>
            <a:endParaRPr lang="en-US" dirty="0"/>
          </a:p>
        </p:txBody>
      </p:sp>
      <p:pic>
        <p:nvPicPr>
          <p:cNvPr id="5" name="Content Placeholder 4" descr="Empathy and Christian Heresies-Tables and Figures  -  Read-Only - Word">
            <a:extLst>
              <a:ext uri="{FF2B5EF4-FFF2-40B4-BE49-F238E27FC236}">
                <a16:creationId xmlns:a16="http://schemas.microsoft.com/office/drawing/2014/main" id="{7C6B093B-6FDB-4B29-B7D0-1907040DE737}"/>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37543" t="15808" r="20456" b="3637"/>
          <a:stretch/>
        </p:blipFill>
        <p:spPr>
          <a:xfrm>
            <a:off x="1447800" y="152400"/>
            <a:ext cx="6324600" cy="6647234"/>
          </a:xfrm>
        </p:spPr>
      </p:pic>
    </p:spTree>
    <p:extLst>
      <p:ext uri="{BB962C8B-B14F-4D97-AF65-F5344CB8AC3E}">
        <p14:creationId xmlns:p14="http://schemas.microsoft.com/office/powerpoint/2010/main" val="22592389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625</Words>
  <Application>Microsoft Office PowerPoint</Application>
  <PresentationFormat>On-screen Show (4:3)</PresentationFormat>
  <Paragraphs>63</Paragraphs>
  <Slides>18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Can We Teach Empathy?</vt:lpstr>
      <vt:lpstr>PowerPoint Presentation</vt:lpstr>
      <vt:lpstr> Defining Empathy</vt:lpstr>
      <vt:lpstr>Our Definition…</vt:lpstr>
      <vt:lpstr>Our Research was Quasi-Experimental</vt:lpstr>
      <vt:lpstr>Role-Playing Exercise</vt:lpstr>
      <vt:lpstr>We Used Quantitative and Qualitative Measurements</vt:lpstr>
      <vt:lpstr>Quantitative Results</vt:lpstr>
      <vt:lpstr>PowerPoint Presentation</vt:lpstr>
      <vt:lpstr>Rubric Exercise</vt:lpstr>
      <vt:lpstr>Students Demonstrated Middling-to-Upper Level Empathy on Essays</vt:lpstr>
      <vt:lpstr>Level 2</vt:lpstr>
      <vt:lpstr>Level 3</vt:lpstr>
      <vt:lpstr>Level 4</vt:lpstr>
      <vt:lpstr>Level 5</vt:lpstr>
      <vt:lpstr>“How would you describe what a ‘Christian heretic’ is to someone who has not taken this class?</vt:lpstr>
      <vt:lpstr>Experimental Group Exhibited More Descriptive and Fewer Non-Understanding and Judgmental Responses</vt:lpstr>
      <vt:lpstr>Pedagogical Implications? Limitations?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2019-12-12T21:26:55Z</dcterms:created>
  <dcterms:modified xsi:type="dcterms:W3CDTF">2020-01-07T17:02:11Z</dcterms:modified>
</cp:coreProperties>
</file>