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5" r:id="rId2"/>
    <p:sldId id="295" r:id="rId3"/>
    <p:sldId id="274" r:id="rId4"/>
    <p:sldId id="296" r:id="rId5"/>
    <p:sldId id="270" r:id="rId6"/>
    <p:sldId id="271" r:id="rId7"/>
    <p:sldId id="272" r:id="rId8"/>
    <p:sldId id="262" r:id="rId9"/>
    <p:sldId id="302" r:id="rId10"/>
    <p:sldId id="278" r:id="rId11"/>
    <p:sldId id="279" r:id="rId12"/>
    <p:sldId id="281" r:id="rId13"/>
    <p:sldId id="306" r:id="rId14"/>
    <p:sldId id="287" r:id="rId15"/>
    <p:sldId id="260" r:id="rId16"/>
    <p:sldId id="280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500"/>
    <a:srgbClr val="4E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5" autoAdjust="0"/>
    <p:restoredTop sz="77266" autoAdjust="0"/>
  </p:normalViewPr>
  <p:slideViewPr>
    <p:cSldViewPr snapToGrid="0">
      <p:cViewPr varScale="1">
        <p:scale>
          <a:sx n="88" d="100"/>
          <a:sy n="88" d="100"/>
        </p:scale>
        <p:origin x="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24CE-3328-AB42-A2CD-A516939EBA5B}" type="datetimeFigureOut">
              <a:rPr lang="en-US" smtClean="0"/>
              <a:t>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50B8-EB5E-0E4B-AE8F-8B2331CB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4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B6D9-6543-DD4F-8F03-A4CF8CA7AB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5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B6D9-6543-DD4F-8F03-A4CF8CA7AB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3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B6D9-6543-DD4F-8F03-A4CF8CA7AB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B6D9-6543-DD4F-8F03-A4CF8CA7AB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0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B6D9-6543-DD4F-8F03-A4CF8CA7AB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7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B6D9-6543-DD4F-8F03-A4CF8CA7AB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8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50B8-EB5E-0E4B-AE8F-8B2331CBEB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50B8-EB5E-0E4B-AE8F-8B2331CBEB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8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50B8-EB5E-0E4B-AE8F-8B2331CBEB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7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25" y="756893"/>
            <a:ext cx="7772400" cy="7186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025" y="1422412"/>
            <a:ext cx="7772400" cy="421096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82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8" y="5321230"/>
            <a:ext cx="7772400" cy="498623"/>
          </a:xfrm>
        </p:spPr>
        <p:txBody>
          <a:bodyPr anchor="t">
            <a:normAutofit/>
          </a:bodyPr>
          <a:lstStyle>
            <a:lvl1pPr algn="l">
              <a:defRPr lang="en-US" sz="32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98" y="4962847"/>
            <a:ext cx="7772400" cy="4596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97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8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5952"/>
            <a:ext cx="8229600" cy="54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1826"/>
            <a:ext cx="8229600" cy="3830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7C3D-9F68-A045-ACDE-E49891E5E3DB}" type="datetimeFigureOut">
              <a:rPr lang="en-US" smtClean="0"/>
              <a:t>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388F-9D3E-D045-8D9B-EC8B644A8D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gs horizontal black.ep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08" y="6356350"/>
            <a:ext cx="2438400" cy="307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958833"/>
            <a:ext cx="9143999" cy="899167"/>
          </a:xfrm>
          <a:prstGeom prst="rect">
            <a:avLst/>
          </a:prstGeom>
          <a:solidFill>
            <a:srgbClr val="CC55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143999" cy="274638"/>
          </a:xfrm>
          <a:prstGeom prst="rect">
            <a:avLst/>
          </a:prstGeom>
          <a:solidFill>
            <a:srgbClr val="CC55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GS_Reversed.eps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6001" r="32340" b="61428"/>
          <a:stretch/>
        </p:blipFill>
        <p:spPr>
          <a:xfrm>
            <a:off x="5366088" y="6191557"/>
            <a:ext cx="3657600" cy="4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Gotham-Book"/>
          <a:ea typeface="+mj-ea"/>
          <a:cs typeface="Gotham-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Palatino"/>
          <a:ea typeface="+mn-ea"/>
          <a:cs typeface="Palatin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Palatino"/>
          <a:ea typeface="+mn-ea"/>
          <a:cs typeface="Palatin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Palatino"/>
          <a:ea typeface="+mn-ea"/>
          <a:cs typeface="Palatin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50" b="0" i="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409" y="1694973"/>
            <a:ext cx="7807031" cy="87512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C55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Copperplate"/>
              </a:rPr>
              <a:t>SIGNATURE COURSE STORIES</a:t>
            </a:r>
            <a:br>
              <a:rPr lang="en-US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Copperplate"/>
              </a:rPr>
            </a:br>
            <a:br>
              <a:rPr lang="en-US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Copperplate"/>
              </a:rPr>
            </a:br>
            <a:r>
              <a:rPr lang="en-US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Copperplate"/>
              </a:rPr>
              <a:t>REVAMPING THE CORE CURRICULUM CHAPTER BY CHAPTER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82" y="3790950"/>
            <a:ext cx="7583487" cy="191314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400" b="1" dirty="0">
                <a:solidFill>
                  <a:srgbClr val="CC5500"/>
                </a:solidFill>
                <a:latin typeface="+mj-lt"/>
                <a:cs typeface="Copperplate"/>
              </a:rPr>
              <a:t>PATRICIA MORAN MICKS, M.ED.</a:t>
            </a:r>
          </a:p>
          <a:p>
            <a:pPr algn="ctr"/>
            <a:r>
              <a:rPr lang="en-US" sz="2400" b="1" dirty="0">
                <a:solidFill>
                  <a:srgbClr val="CC5500"/>
                </a:solidFill>
                <a:latin typeface="+mj-lt"/>
                <a:cs typeface="Copperplate"/>
              </a:rPr>
              <a:t>ASSISTANT DEAN</a:t>
            </a:r>
          </a:p>
          <a:p>
            <a:pPr algn="ctr"/>
            <a:endParaRPr lang="en-US" sz="2400" b="1" dirty="0">
              <a:solidFill>
                <a:srgbClr val="CC5500"/>
              </a:solidFill>
              <a:latin typeface="+mj-lt"/>
              <a:cs typeface="Copperplate"/>
            </a:endParaRPr>
          </a:p>
          <a:p>
            <a:pPr algn="ctr"/>
            <a:r>
              <a:rPr lang="en-US" sz="2400" b="1" dirty="0">
                <a:solidFill>
                  <a:srgbClr val="CC5500"/>
                </a:solidFill>
                <a:latin typeface="+mj-lt"/>
                <a:cs typeface="Copperplate"/>
              </a:rPr>
              <a:t>LORI HOLLERAN STEIKER, PH.D., ACSW</a:t>
            </a:r>
          </a:p>
          <a:p>
            <a:pPr algn="ctr"/>
            <a:r>
              <a:rPr lang="en-US" sz="2400" b="1" dirty="0">
                <a:solidFill>
                  <a:srgbClr val="CC5500"/>
                </a:solidFill>
                <a:latin typeface="+mj-lt"/>
                <a:cs typeface="Copperplate"/>
              </a:rPr>
              <a:t>PROFESSOR &amp; ASSOCIATE DEAN</a:t>
            </a:r>
          </a:p>
          <a:p>
            <a:pPr algn="ctr"/>
            <a:r>
              <a:rPr lang="en-US" sz="2400" b="1" dirty="0">
                <a:solidFill>
                  <a:srgbClr val="CC5500"/>
                </a:solidFill>
                <a:latin typeface="+mj-lt"/>
                <a:cs typeface="Copperplate"/>
              </a:rPr>
              <a:t> </a:t>
            </a:r>
          </a:p>
          <a:p>
            <a:pPr algn="ctr"/>
            <a:endParaRPr lang="en-US" sz="900" b="1" dirty="0">
              <a:solidFill>
                <a:srgbClr val="CC5500"/>
              </a:solidFill>
              <a:latin typeface="+mj-lt"/>
              <a:cs typeface="Copperplate"/>
            </a:endParaRPr>
          </a:p>
          <a:p>
            <a:pPr algn="ctr"/>
            <a:r>
              <a:rPr lang="en-US" sz="2400" b="1" dirty="0">
                <a:solidFill>
                  <a:srgbClr val="CC5500"/>
                </a:solidFill>
                <a:latin typeface="+mj-lt"/>
                <a:cs typeface="Copperplate"/>
              </a:rPr>
              <a:t>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337976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5141" y="576925"/>
            <a:ext cx="8586824" cy="546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en-US" sz="2800" dirty="0">
                <a:solidFill>
                  <a:srgbClr val="CC5500"/>
                </a:solidFill>
                <a:latin typeface="+mj-lt"/>
                <a:cs typeface="Gill Sans"/>
              </a:rPr>
              <a:t>Signature Course Essential Elements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9E3799-F9FC-CD44-A743-7F2470CC1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23781"/>
              </p:ext>
            </p:extLst>
          </p:nvPr>
        </p:nvGraphicFramePr>
        <p:xfrm>
          <a:off x="345141" y="1385047"/>
          <a:ext cx="8586824" cy="4233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2129">
                  <a:extLst>
                    <a:ext uri="{9D8B030D-6E8A-4147-A177-3AD203B41FA5}">
                      <a16:colId xmlns:a16="http://schemas.microsoft.com/office/drawing/2014/main" val="1866533241"/>
                    </a:ext>
                  </a:extLst>
                </a:gridCol>
                <a:gridCol w="5764695">
                  <a:extLst>
                    <a:ext uri="{9D8B030D-6E8A-4147-A177-3AD203B41FA5}">
                      <a16:colId xmlns:a16="http://schemas.microsoft.com/office/drawing/2014/main" val="1301508849"/>
                    </a:ext>
                  </a:extLst>
                </a:gridCol>
              </a:tblGrid>
              <a:tr h="418487">
                <a:tc>
                  <a:txBody>
                    <a:bodyPr/>
                    <a:lstStyle/>
                    <a:p>
                      <a:r>
                        <a:rPr lang="en-US" sz="1800" dirty="0"/>
                        <a:t>Element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Description/Goal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189381683"/>
                  </a:ext>
                </a:extLst>
              </a:tr>
              <a:tr h="455286">
                <a:tc>
                  <a:txBody>
                    <a:bodyPr/>
                    <a:lstStyle/>
                    <a:p>
                      <a:r>
                        <a:rPr lang="en-US" sz="1800" dirty="0"/>
                        <a:t>Distinguished Faculty 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Renowned teachers, scholars, researchers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4110280807"/>
                  </a:ext>
                </a:extLst>
              </a:tr>
              <a:tr h="727198">
                <a:tc>
                  <a:txBody>
                    <a:bodyPr/>
                    <a:lstStyle/>
                    <a:p>
                      <a:r>
                        <a:rPr lang="en-US" sz="1800" dirty="0"/>
                        <a:t>Interdisciplinary &amp; Contemporary Content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Faculty member’s choice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970648772"/>
                  </a:ext>
                </a:extLst>
              </a:tr>
              <a:tr h="459547">
                <a:tc>
                  <a:txBody>
                    <a:bodyPr/>
                    <a:lstStyle/>
                    <a:p>
                      <a:r>
                        <a:rPr lang="en-US" sz="1800" dirty="0"/>
                        <a:t>Critical Thinking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Solving problems, Forming Arguments, Applying Concepts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2059087591"/>
                  </a:ext>
                </a:extLst>
              </a:tr>
              <a:tr h="418487">
                <a:tc>
                  <a:txBody>
                    <a:bodyPr/>
                    <a:lstStyle/>
                    <a:p>
                      <a:r>
                        <a:rPr lang="en-US" sz="1800" dirty="0"/>
                        <a:t>Writing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Intro to college-level writing and thinking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2461203126"/>
                  </a:ext>
                </a:extLst>
              </a:tr>
              <a:tr h="498792">
                <a:tc>
                  <a:txBody>
                    <a:bodyPr/>
                    <a:lstStyle/>
                    <a:p>
                      <a:r>
                        <a:rPr lang="en-US" sz="1800" dirty="0"/>
                        <a:t>Oral Communication 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Effectively communicating thoughts and ideas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668922267"/>
                  </a:ext>
                </a:extLst>
              </a:tr>
              <a:tr h="418487">
                <a:tc>
                  <a:txBody>
                    <a:bodyPr/>
                    <a:lstStyle/>
                    <a:p>
                      <a:r>
                        <a:rPr lang="en-US" sz="1800" dirty="0"/>
                        <a:t>Information Literacy 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Discerning reliability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2817905391"/>
                  </a:ext>
                </a:extLst>
              </a:tr>
              <a:tr h="418487">
                <a:tc>
                  <a:txBody>
                    <a:bodyPr/>
                    <a:lstStyle/>
                    <a:p>
                      <a:r>
                        <a:rPr lang="en-US" sz="1800" dirty="0"/>
                        <a:t>Campus Gems 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Libraries, Collections, Performances, Laboratories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3771164862"/>
                  </a:ext>
                </a:extLst>
              </a:tr>
              <a:tr h="418487">
                <a:tc>
                  <a:txBody>
                    <a:bodyPr/>
                    <a:lstStyle/>
                    <a:p>
                      <a:r>
                        <a:rPr lang="en-US" sz="1800" dirty="0"/>
                        <a:t>University Lecture Series </a:t>
                      </a:r>
                      <a:endParaRPr lang="en-US" sz="1800" b="1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“Concert-sized,” shared, academic lectures</a:t>
                      </a:r>
                      <a:endParaRPr lang="en-US" sz="1800" dirty="0">
                        <a:latin typeface="Helvetica" pitchFamily="2" charset="0"/>
                      </a:endParaRPr>
                    </a:p>
                  </a:txBody>
                  <a:tcPr marL="92390" marR="92390" marT="46196" marB="46196"/>
                </a:tc>
                <a:extLst>
                  <a:ext uri="{0D108BD9-81ED-4DB2-BD59-A6C34878D82A}">
                    <a16:rowId xmlns:a16="http://schemas.microsoft.com/office/drawing/2014/main" val="168197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83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0364" y="735952"/>
            <a:ext cx="8229600" cy="546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en-US" sz="3600" b="1" dirty="0">
                <a:solidFill>
                  <a:srgbClr val="CC5500"/>
                </a:solidFill>
                <a:latin typeface="+mj-lt"/>
                <a:cs typeface="Gill Sans"/>
              </a:rPr>
              <a:t>Signature Courses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B1E741-8C05-3242-B7E0-EF028ED12CBA}"/>
              </a:ext>
            </a:extLst>
          </p:cNvPr>
          <p:cNvSpPr txBox="1">
            <a:spLocks/>
          </p:cNvSpPr>
          <p:nvPr/>
        </p:nvSpPr>
        <p:spPr>
          <a:xfrm>
            <a:off x="378971" y="1486702"/>
            <a:ext cx="8386057" cy="42820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Helvetica" pitchFamily="2" charset="0"/>
              </a:rPr>
              <a:t>How and why do Signature Courses work?</a:t>
            </a:r>
          </a:p>
          <a:p>
            <a:pPr marL="801688" lvl="1" indent="-344488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UT’s most distinguished faculty are encouraged to teach the subject content about which they are most </a:t>
            </a:r>
            <a:r>
              <a:rPr lang="en-US" sz="2400" dirty="0">
                <a:solidFill>
                  <a:srgbClr val="CC5500"/>
                </a:solidFill>
                <a:latin typeface="Helvetica" pitchFamily="2" charset="0"/>
              </a:rPr>
              <a:t>passionate</a:t>
            </a:r>
          </a:p>
          <a:p>
            <a:pPr marL="801688" lvl="1" indent="-344488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Departments are </a:t>
            </a:r>
            <a:r>
              <a:rPr lang="en-US" sz="2400" dirty="0">
                <a:solidFill>
                  <a:srgbClr val="CC5500"/>
                </a:solidFill>
                <a:latin typeface="Helvetica" pitchFamily="2" charset="0"/>
              </a:rPr>
              <a:t>compensated financially</a:t>
            </a:r>
            <a:r>
              <a:rPr lang="en-US" sz="2400" dirty="0">
                <a:latin typeface="Helvetica" pitchFamily="2" charset="0"/>
              </a:rPr>
              <a:t> in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proportion to participation</a:t>
            </a:r>
          </a:p>
          <a:p>
            <a:pPr marL="801688" lvl="1" indent="-344488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The School of Undergraduate Studies </a:t>
            </a:r>
            <a:r>
              <a:rPr lang="en-US" sz="2400" dirty="0">
                <a:solidFill>
                  <a:srgbClr val="CC5500"/>
                </a:solidFill>
                <a:latin typeface="Helvetica" pitchFamily="2" charset="0"/>
              </a:rPr>
              <a:t>oversees</a:t>
            </a:r>
            <a:r>
              <a:rPr lang="en-US" sz="2400" dirty="0">
                <a:latin typeface="Helvetica" pitchFamily="2" charset="0"/>
              </a:rPr>
              <a:t> this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and other campus-wide academic programs </a:t>
            </a:r>
          </a:p>
          <a:p>
            <a:pPr marL="801688" lvl="1" indent="-344488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Transformation of </a:t>
            </a:r>
            <a:r>
              <a:rPr lang="en-US" sz="2400" dirty="0">
                <a:solidFill>
                  <a:srgbClr val="CC5500"/>
                </a:solidFill>
                <a:latin typeface="Helvetica" pitchFamily="2" charset="0"/>
              </a:rPr>
              <a:t>campus culture </a:t>
            </a:r>
            <a:r>
              <a:rPr lang="en-US" sz="2400" dirty="0">
                <a:latin typeface="Helvetica" pitchFamily="2" charset="0"/>
              </a:rPr>
              <a:t>surrounding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first-year academic expectations and learning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5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5373" y="729333"/>
            <a:ext cx="6172200" cy="4095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en-US" sz="2700" b="1" dirty="0">
                <a:solidFill>
                  <a:srgbClr val="CC5500"/>
                </a:solidFill>
                <a:latin typeface="+mj-lt"/>
                <a:cs typeface="Gill Sans"/>
              </a:rPr>
              <a:t>Signature Courses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B1E741-8C05-3242-B7E0-EF028ED12CBA}"/>
              </a:ext>
            </a:extLst>
          </p:cNvPr>
          <p:cNvSpPr txBox="1">
            <a:spLocks/>
          </p:cNvSpPr>
          <p:nvPr/>
        </p:nvSpPr>
        <p:spPr>
          <a:xfrm>
            <a:off x="575372" y="1217586"/>
            <a:ext cx="7978077" cy="507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sz="2000" b="1" dirty="0">
                <a:solidFill>
                  <a:srgbClr val="CC5500"/>
                </a:solidFill>
                <a:latin typeface="+mj-lt"/>
              </a:rPr>
              <a:t>How do we measure critical thinking skills? How do students engage in intellectual discussions?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B6656-267A-A54C-963C-E7EAE9BD78D2}"/>
              </a:ext>
            </a:extLst>
          </p:cNvPr>
          <p:cNvSpPr txBox="1"/>
          <p:nvPr/>
        </p:nvSpPr>
        <p:spPr>
          <a:xfrm>
            <a:off x="1367069" y="2863105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C5500"/>
                </a:solidFill>
                <a:latin typeface="Helvetica" pitchFamily="2" charset="0"/>
              </a:rPr>
              <a:t>92%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4083D-A7AE-844D-B4CE-182A12A140BC}"/>
              </a:ext>
            </a:extLst>
          </p:cNvPr>
          <p:cNvSpPr txBox="1"/>
          <p:nvPr/>
        </p:nvSpPr>
        <p:spPr>
          <a:xfrm>
            <a:off x="2567219" y="2640902"/>
            <a:ext cx="218850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Helvetica" pitchFamily="2" charset="0"/>
              </a:rPr>
              <a:t>of students agreed/</a:t>
            </a:r>
            <a:br>
              <a:rPr lang="en-US" sz="1350" b="1" dirty="0">
                <a:latin typeface="Helvetica" pitchFamily="2" charset="0"/>
              </a:rPr>
            </a:br>
            <a:r>
              <a:rPr lang="en-US" sz="1350" b="1" dirty="0">
                <a:latin typeface="Helvetica" pitchFamily="2" charset="0"/>
              </a:rPr>
              <a:t>strongly agreed that </a:t>
            </a:r>
            <a:br>
              <a:rPr lang="en-US" sz="1350" b="1" dirty="0">
                <a:latin typeface="Helvetica" pitchFamily="2" charset="0"/>
              </a:rPr>
            </a:br>
            <a:r>
              <a:rPr lang="en-US" sz="1350" b="1" dirty="0">
                <a:latin typeface="Helvetica" pitchFamily="2" charset="0"/>
              </a:rPr>
              <a:t>the SC instructor </a:t>
            </a:r>
            <a:br>
              <a:rPr lang="en-US" sz="1350" b="1" dirty="0">
                <a:latin typeface="Helvetica" pitchFamily="2" charset="0"/>
              </a:rPr>
            </a:br>
            <a:r>
              <a:rPr lang="en-US" sz="1350" b="1" dirty="0">
                <a:latin typeface="Helvetica" pitchFamily="2" charset="0"/>
              </a:rPr>
              <a:t>made them feel free </a:t>
            </a:r>
            <a:br>
              <a:rPr lang="en-US" sz="1350" b="1" dirty="0">
                <a:latin typeface="Helvetica" pitchFamily="2" charset="0"/>
              </a:rPr>
            </a:br>
            <a:r>
              <a:rPr lang="en-US" sz="1350" b="1" dirty="0">
                <a:latin typeface="Helvetica" pitchFamily="2" charset="0"/>
              </a:rPr>
              <a:t>to ask questions</a:t>
            </a: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349CC-3CCA-884E-B118-6783F2A2926A}"/>
              </a:ext>
            </a:extLst>
          </p:cNvPr>
          <p:cNvSpPr txBox="1"/>
          <p:nvPr/>
        </p:nvSpPr>
        <p:spPr>
          <a:xfrm>
            <a:off x="1400686" y="4217896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C5500"/>
                </a:solidFill>
                <a:latin typeface="Helvetica" pitchFamily="2" charset="0"/>
              </a:rPr>
              <a:t>90%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81A11-DC48-3C4B-9900-30F2646D2CC5}"/>
              </a:ext>
            </a:extLst>
          </p:cNvPr>
          <p:cNvSpPr txBox="1"/>
          <p:nvPr/>
        </p:nvSpPr>
        <p:spPr>
          <a:xfrm>
            <a:off x="2600837" y="3995693"/>
            <a:ext cx="218850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Helvetica" pitchFamily="2" charset="0"/>
              </a:rPr>
              <a:t>of students agreed/</a:t>
            </a:r>
          </a:p>
          <a:p>
            <a:r>
              <a:rPr lang="en-US" sz="1350" b="1" dirty="0">
                <a:latin typeface="Helvetica" pitchFamily="2" charset="0"/>
              </a:rPr>
              <a:t>strongly agreed that listening to other students’ ideas is a valuable learning experience </a:t>
            </a: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7286E-C8E5-E748-ABC6-EEBDC861045F}"/>
              </a:ext>
            </a:extLst>
          </p:cNvPr>
          <p:cNvSpPr txBox="1"/>
          <p:nvPr/>
        </p:nvSpPr>
        <p:spPr>
          <a:xfrm>
            <a:off x="4661597" y="2863105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C5500"/>
                </a:solidFill>
                <a:latin typeface="Helvetica" pitchFamily="2" charset="0"/>
              </a:rPr>
              <a:t>88%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2FE62-19A7-4B49-95F8-C4A1B8836931}"/>
              </a:ext>
            </a:extLst>
          </p:cNvPr>
          <p:cNvSpPr txBox="1"/>
          <p:nvPr/>
        </p:nvSpPr>
        <p:spPr>
          <a:xfrm>
            <a:off x="5687139" y="2597498"/>
            <a:ext cx="2188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Helvetica" pitchFamily="2" charset="0"/>
              </a:rPr>
              <a:t>of students agreed/</a:t>
            </a:r>
          </a:p>
          <a:p>
            <a:r>
              <a:rPr lang="en-US" sz="1350" b="1" dirty="0">
                <a:latin typeface="Helvetica" pitchFamily="2" charset="0"/>
              </a:rPr>
              <a:t>strongly agreed that other students respect their point of view during class discussion</a:t>
            </a: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5A213-279A-3147-999A-F0494B4D663B}"/>
              </a:ext>
            </a:extLst>
          </p:cNvPr>
          <p:cNvSpPr txBox="1"/>
          <p:nvPr/>
        </p:nvSpPr>
        <p:spPr>
          <a:xfrm>
            <a:off x="4695215" y="4217896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C5500"/>
                </a:solidFill>
                <a:latin typeface="Helvetica" pitchFamily="2" charset="0"/>
              </a:rPr>
              <a:t>57%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275B6-9544-F348-A4BB-1BB5741860D6}"/>
              </a:ext>
            </a:extLst>
          </p:cNvPr>
          <p:cNvSpPr txBox="1"/>
          <p:nvPr/>
        </p:nvSpPr>
        <p:spPr>
          <a:xfrm>
            <a:off x="5687139" y="3995693"/>
            <a:ext cx="218850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Helvetica" pitchFamily="2" charset="0"/>
              </a:rPr>
              <a:t>of students indicated that they reconsidered or changed their opinion based on the input of others</a:t>
            </a: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DBF3F5-BB10-E34A-BE6B-33C88F8F9E73}"/>
              </a:ext>
            </a:extLst>
          </p:cNvPr>
          <p:cNvCxnSpPr/>
          <p:nvPr/>
        </p:nvCxnSpPr>
        <p:spPr>
          <a:xfrm>
            <a:off x="1264024" y="3781985"/>
            <a:ext cx="6444503" cy="0"/>
          </a:xfrm>
          <a:prstGeom prst="line">
            <a:avLst/>
          </a:prstGeom>
          <a:ln>
            <a:solidFill>
              <a:srgbClr val="CC5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F959EB-C806-F345-B33F-4BF2EEE3E3D3}"/>
              </a:ext>
            </a:extLst>
          </p:cNvPr>
          <p:cNvCxnSpPr/>
          <p:nvPr/>
        </p:nvCxnSpPr>
        <p:spPr>
          <a:xfrm>
            <a:off x="4540575" y="2640902"/>
            <a:ext cx="0" cy="2581835"/>
          </a:xfrm>
          <a:prstGeom prst="line">
            <a:avLst/>
          </a:prstGeom>
          <a:ln>
            <a:solidFill>
              <a:srgbClr val="CC5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3B6FA3A-F0AB-F140-8217-988988B0B358}"/>
              </a:ext>
            </a:extLst>
          </p:cNvPr>
          <p:cNvSpPr/>
          <p:nvPr/>
        </p:nvSpPr>
        <p:spPr>
          <a:xfrm>
            <a:off x="1462801" y="5561759"/>
            <a:ext cx="25394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050" dirty="0">
                <a:latin typeface="Helvetica" pitchFamily="2" charset="0"/>
              </a:rPr>
              <a:t>Mid-Semester Survey results (2018-19)</a:t>
            </a:r>
          </a:p>
        </p:txBody>
      </p:sp>
    </p:spTree>
    <p:extLst>
      <p:ext uri="{BB962C8B-B14F-4D97-AF65-F5344CB8AC3E}">
        <p14:creationId xmlns:p14="http://schemas.microsoft.com/office/powerpoint/2010/main" val="307195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924" y="603817"/>
            <a:ext cx="6172200" cy="4095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en-US" sz="2700" b="1" dirty="0">
                <a:solidFill>
                  <a:srgbClr val="CC5500"/>
                </a:solidFill>
                <a:latin typeface="+mj-lt"/>
                <a:cs typeface="Gill Sans"/>
              </a:rPr>
              <a:t>Signature Courses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B1E741-8C05-3242-B7E0-EF028ED12CBA}"/>
              </a:ext>
            </a:extLst>
          </p:cNvPr>
          <p:cNvSpPr txBox="1">
            <a:spLocks/>
          </p:cNvSpPr>
          <p:nvPr/>
        </p:nvSpPr>
        <p:spPr>
          <a:xfrm>
            <a:off x="855730" y="1225423"/>
            <a:ext cx="7907257" cy="7404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sz="2000" b="1" dirty="0">
                <a:solidFill>
                  <a:srgbClr val="CC5500"/>
                </a:solidFill>
                <a:latin typeface="+mj-lt"/>
              </a:rPr>
              <a:t>How do we measure critical thinking skills? Can students synthesize course content and relate it to strategies of inquiry in other disciplines?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B6656-267A-A54C-963C-E7EAE9BD78D2}"/>
              </a:ext>
            </a:extLst>
          </p:cNvPr>
          <p:cNvSpPr txBox="1"/>
          <p:nvPr/>
        </p:nvSpPr>
        <p:spPr>
          <a:xfrm>
            <a:off x="1236008" y="3479263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C5500"/>
                </a:solidFill>
                <a:latin typeface="Helvetica" pitchFamily="2" charset="0"/>
              </a:rPr>
              <a:t>91%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4083D-A7AE-844D-B4CE-182A12A140BC}"/>
              </a:ext>
            </a:extLst>
          </p:cNvPr>
          <p:cNvSpPr txBox="1"/>
          <p:nvPr/>
        </p:nvSpPr>
        <p:spPr>
          <a:xfrm>
            <a:off x="2307290" y="3105478"/>
            <a:ext cx="218850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Helvetica" pitchFamily="2" charset="0"/>
              </a:rPr>
              <a:t>of students report their instructor is challenging them to examine ideas or concepts from different perspectives </a:t>
            </a: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7286E-C8E5-E748-ABC6-EEBDC861045F}"/>
              </a:ext>
            </a:extLst>
          </p:cNvPr>
          <p:cNvSpPr txBox="1"/>
          <p:nvPr/>
        </p:nvSpPr>
        <p:spPr>
          <a:xfrm>
            <a:off x="4648202" y="3514795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C5500"/>
                </a:solidFill>
                <a:latin typeface="Helvetica" pitchFamily="2" charset="0"/>
              </a:rPr>
              <a:t>84%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2FE62-19A7-4B49-95F8-C4A1B8836931}"/>
              </a:ext>
            </a:extLst>
          </p:cNvPr>
          <p:cNvSpPr txBox="1"/>
          <p:nvPr/>
        </p:nvSpPr>
        <p:spPr>
          <a:xfrm>
            <a:off x="5567643" y="3105660"/>
            <a:ext cx="2188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Helvetica" pitchFamily="2" charset="0"/>
              </a:rPr>
              <a:t>of students report that their instructor is helping them draw connections between different fields of study</a:t>
            </a: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  <a:p>
            <a:endParaRPr lang="en-US" sz="1350" b="1" dirty="0"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DBF3F5-BB10-E34A-BE6B-33C88F8F9E73}"/>
              </a:ext>
            </a:extLst>
          </p:cNvPr>
          <p:cNvCxnSpPr/>
          <p:nvPr/>
        </p:nvCxnSpPr>
        <p:spPr>
          <a:xfrm>
            <a:off x="1283076" y="4234711"/>
            <a:ext cx="6444503" cy="0"/>
          </a:xfrm>
          <a:prstGeom prst="line">
            <a:avLst/>
          </a:prstGeom>
          <a:ln>
            <a:solidFill>
              <a:srgbClr val="CC5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F959EB-C806-F345-B33F-4BF2EEE3E3D3}"/>
              </a:ext>
            </a:extLst>
          </p:cNvPr>
          <p:cNvCxnSpPr>
            <a:cxnSpLocks/>
          </p:cNvCxnSpPr>
          <p:nvPr/>
        </p:nvCxnSpPr>
        <p:spPr>
          <a:xfrm>
            <a:off x="4630883" y="3066406"/>
            <a:ext cx="0" cy="1141085"/>
          </a:xfrm>
          <a:prstGeom prst="line">
            <a:avLst/>
          </a:prstGeom>
          <a:ln>
            <a:solidFill>
              <a:srgbClr val="CC5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DA255C0-C887-5848-9941-8CDD2A9EFE28}"/>
              </a:ext>
            </a:extLst>
          </p:cNvPr>
          <p:cNvSpPr/>
          <p:nvPr/>
        </p:nvSpPr>
        <p:spPr>
          <a:xfrm>
            <a:off x="1448312" y="5604680"/>
            <a:ext cx="28574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050" dirty="0">
                <a:latin typeface="Helvetica" pitchFamily="2" charset="0"/>
              </a:rPr>
              <a:t>Mid-Semester Survey results (2018-19)</a:t>
            </a:r>
          </a:p>
        </p:txBody>
      </p:sp>
    </p:spTree>
    <p:extLst>
      <p:ext uri="{BB962C8B-B14F-4D97-AF65-F5344CB8AC3E}">
        <p14:creationId xmlns:p14="http://schemas.microsoft.com/office/powerpoint/2010/main" val="267452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C806-38CE-1F41-BF45-3742750BC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9" y="762462"/>
            <a:ext cx="7166006" cy="5389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5500"/>
                </a:solidFill>
                <a:latin typeface="+mj-lt"/>
              </a:rPr>
              <a:t>Student Collaboration Survey Findings </a:t>
            </a:r>
            <a:br>
              <a:rPr lang="en-US" b="1" dirty="0">
                <a:solidFill>
                  <a:srgbClr val="CC5500"/>
                </a:solidFill>
                <a:latin typeface="+mj-lt"/>
              </a:rPr>
            </a:br>
            <a:endParaRPr lang="en-US" b="1" dirty="0">
              <a:solidFill>
                <a:srgbClr val="CC55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0D9FB-C137-564A-AF44-AD88D958D42E}"/>
              </a:ext>
            </a:extLst>
          </p:cNvPr>
          <p:cNvSpPr txBox="1"/>
          <p:nvPr/>
        </p:nvSpPr>
        <p:spPr>
          <a:xfrm>
            <a:off x="1046148" y="1472759"/>
            <a:ext cx="4838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50" dirty="0"/>
              <a:t>“I got to hear different viewpoints since perspective and personal experiences often affected ideas. It has </a:t>
            </a:r>
            <a:r>
              <a:rPr lang="en-US" sz="1350" b="1" dirty="0"/>
              <a:t>helped me be more open-minded and conscientious</a:t>
            </a:r>
            <a:r>
              <a:rPr lang="en-US" sz="1350" dirty="0"/>
              <a:t>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FFAD7-065D-DE40-A7A0-6916AE51F529}"/>
              </a:ext>
            </a:extLst>
          </p:cNvPr>
          <p:cNvSpPr txBox="1"/>
          <p:nvPr/>
        </p:nvSpPr>
        <p:spPr>
          <a:xfrm>
            <a:off x="1754202" y="2526135"/>
            <a:ext cx="5025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50" dirty="0"/>
              <a:t>“I learned </a:t>
            </a:r>
            <a:r>
              <a:rPr lang="en-US" sz="1350" b="1" dirty="0"/>
              <a:t>how to consider other points of view </a:t>
            </a:r>
            <a:r>
              <a:rPr lang="en-US" sz="1350" dirty="0"/>
              <a:t>and understand how people with different backgrounds perceive things in different ways.”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42150-8824-014F-8F96-23C5B96DB35E}"/>
              </a:ext>
            </a:extLst>
          </p:cNvPr>
          <p:cNvSpPr txBox="1"/>
          <p:nvPr/>
        </p:nvSpPr>
        <p:spPr>
          <a:xfrm>
            <a:off x="2647950" y="3397398"/>
            <a:ext cx="48672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50" dirty="0"/>
              <a:t>“Because my peers interpret the same class information differently than I do, their unique understandings of class content </a:t>
            </a:r>
            <a:r>
              <a:rPr lang="en-US" sz="1350" b="1" dirty="0"/>
              <a:t>opened new avenues of personal learning </a:t>
            </a:r>
            <a:r>
              <a:rPr lang="en-US" sz="1350" dirty="0"/>
              <a:t>for me in the class, exposing me to new ideas and interpretations of what we talked about in lectures.”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5D98E-7537-844C-8374-DEEC379AE7CD}"/>
              </a:ext>
            </a:extLst>
          </p:cNvPr>
          <p:cNvSpPr txBox="1"/>
          <p:nvPr/>
        </p:nvSpPr>
        <p:spPr>
          <a:xfrm>
            <a:off x="4035394" y="4747511"/>
            <a:ext cx="4173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“I would like to continue to learn how to solve problems that don’t have a definite answer.”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5FD8E-AC76-6844-947F-0E89556D2468}"/>
              </a:ext>
            </a:extLst>
          </p:cNvPr>
          <p:cNvSpPr txBox="1"/>
          <p:nvPr/>
        </p:nvSpPr>
        <p:spPr>
          <a:xfrm>
            <a:off x="1428750" y="5572126"/>
            <a:ext cx="34385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Core Curriculum Assessment of SC – Fall 2018</a:t>
            </a:r>
          </a:p>
        </p:txBody>
      </p:sp>
    </p:spTree>
    <p:extLst>
      <p:ext uri="{BB962C8B-B14F-4D97-AF65-F5344CB8AC3E}">
        <p14:creationId xmlns:p14="http://schemas.microsoft.com/office/powerpoint/2010/main" val="4606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766"/>
            <a:ext cx="7663887" cy="15663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Through the </a:t>
            </a:r>
            <a:r>
              <a:rPr lang="en-US" b="1" i="1" dirty="0"/>
              <a:t>cutting-edge collaboration of scholars, researchers and instructors with college health and student-affairs </a:t>
            </a:r>
            <a:r>
              <a:rPr lang="en-US" dirty="0"/>
              <a:t>a national model for proactive prevention of substance misuse.</a:t>
            </a:r>
          </a:p>
        </p:txBody>
      </p:sp>
      <p:pic>
        <p:nvPicPr>
          <p:cNvPr id="5" name="Picture 4" descr="A close up of a building&#10;&#10;Description automatically generated">
            <a:extLst>
              <a:ext uri="{FF2B5EF4-FFF2-40B4-BE49-F238E27FC236}">
                <a16:creationId xmlns:a16="http://schemas.microsoft.com/office/drawing/2014/main" id="{4E03E495-E93D-492D-9520-77B34995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28" y="4219922"/>
            <a:ext cx="1578769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662EE-0114-4F0B-8670-C97739E7D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75" y="4220600"/>
            <a:ext cx="1540920" cy="1630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BB59EB-EAD0-459D-A344-E5E580F4C6D8}"/>
                  </a:ext>
                </a:extLst>
              </p:cNvPr>
              <p:cNvSpPr txBox="1"/>
              <p:nvPr/>
            </p:nvSpPr>
            <p:spPr>
              <a:xfrm>
                <a:off x="4068267" y="4757311"/>
                <a:ext cx="56643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BB59EB-EAD0-459D-A344-E5E580F4C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67" y="4757311"/>
                <a:ext cx="566437" cy="553998"/>
              </a:xfrm>
              <a:prstGeom prst="rect">
                <a:avLst/>
              </a:prstGeom>
              <a:blipFill>
                <a:blip r:embed="rId4"/>
                <a:stretch>
                  <a:fillRect l="-4348" r="-434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3E27132-9ADD-4DE7-8C8C-1F85B4DF1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9" y="1016470"/>
            <a:ext cx="3453938" cy="13520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CB4820-A6FE-4D0F-9E33-31EA58F79127}"/>
              </a:ext>
            </a:extLst>
          </p:cNvPr>
          <p:cNvSpPr/>
          <p:nvPr/>
        </p:nvSpPr>
        <p:spPr>
          <a:xfrm>
            <a:off x="5924283" y="1580828"/>
            <a:ext cx="21957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#UTSHIFT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8852A-93FB-C54C-81E3-130F343EAE6B}"/>
              </a:ext>
            </a:extLst>
          </p:cNvPr>
          <p:cNvSpPr txBox="1"/>
          <p:nvPr/>
        </p:nvSpPr>
        <p:spPr>
          <a:xfrm>
            <a:off x="301459" y="456699"/>
            <a:ext cx="606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C5500"/>
                </a:solidFill>
              </a:rPr>
              <a:t>FUTURE INNOVATION IN SIGNATURE COURSES</a:t>
            </a:r>
          </a:p>
        </p:txBody>
      </p:sp>
    </p:spTree>
    <p:extLst>
      <p:ext uri="{BB962C8B-B14F-4D97-AF65-F5344CB8AC3E}">
        <p14:creationId xmlns:p14="http://schemas.microsoft.com/office/powerpoint/2010/main" val="413871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7C1E-E63F-490A-9705-DA9AE2DB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42" y="1084727"/>
            <a:ext cx="8229600" cy="546029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Institute’s 40 Assets (for 40 Acres)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DFBFBB-18D7-429A-B178-87E02984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4" y="1962150"/>
            <a:ext cx="7648375" cy="348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E7520-E5A4-C64C-A38F-2835C760ECD2}"/>
              </a:ext>
            </a:extLst>
          </p:cNvPr>
          <p:cNvSpPr txBox="1"/>
          <p:nvPr/>
        </p:nvSpPr>
        <p:spPr>
          <a:xfrm>
            <a:off x="301459" y="456699"/>
            <a:ext cx="606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C5500"/>
                </a:solidFill>
              </a:rPr>
              <a:t>FUTURE INNOVATION IN SIGNATURE COURSES</a:t>
            </a:r>
          </a:p>
        </p:txBody>
      </p:sp>
    </p:spTree>
    <p:extLst>
      <p:ext uri="{BB962C8B-B14F-4D97-AF65-F5344CB8AC3E}">
        <p14:creationId xmlns:p14="http://schemas.microsoft.com/office/powerpoint/2010/main" val="273192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41743" y="2569419"/>
            <a:ext cx="3204692" cy="546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pPr algn="ctr"/>
            <a:r>
              <a:rPr lang="en-US" sz="3600" b="1" dirty="0">
                <a:solidFill>
                  <a:srgbClr val="CC5500"/>
                </a:solidFill>
                <a:latin typeface="Helvetica" pitchFamily="2" charset="0"/>
                <a:cs typeface="Gill Sans"/>
              </a:rPr>
              <a:t>THANK YOU!</a:t>
            </a:r>
          </a:p>
          <a:p>
            <a:pPr algn="ctr"/>
            <a:endParaRPr lang="en-US" sz="3600" b="1" dirty="0">
              <a:solidFill>
                <a:srgbClr val="CC5500"/>
              </a:solidFill>
              <a:latin typeface="Helvetica" pitchFamily="2" charset="0"/>
              <a:cs typeface="Gill Sans"/>
            </a:endParaRPr>
          </a:p>
          <a:p>
            <a:pPr algn="ctr"/>
            <a:r>
              <a:rPr lang="en-US" sz="2000" b="1" dirty="0">
                <a:solidFill>
                  <a:srgbClr val="CC5500"/>
                </a:solidFill>
                <a:latin typeface="Helvetica" pitchFamily="2" charset="0"/>
                <a:cs typeface="Gill Sans"/>
              </a:rPr>
              <a:t>Please Contact Us For More Information!</a:t>
            </a:r>
          </a:p>
          <a:p>
            <a:pPr algn="ctr"/>
            <a:endParaRPr lang="en-US" sz="2000" b="1" dirty="0">
              <a:solidFill>
                <a:srgbClr val="CC5500"/>
              </a:solidFill>
              <a:latin typeface="Helvetica" pitchFamily="2" charset="0"/>
              <a:cs typeface="Gill Sans"/>
            </a:endParaRPr>
          </a:p>
          <a:p>
            <a:pPr algn="ctr"/>
            <a:r>
              <a:rPr lang="en-US" sz="2000" b="1" dirty="0" err="1">
                <a:solidFill>
                  <a:srgbClr val="CC5500"/>
                </a:solidFill>
                <a:latin typeface="Helvetica" pitchFamily="2" charset="0"/>
                <a:cs typeface="Gill Sans"/>
              </a:rPr>
              <a:t>patty@austin.utexas.edu</a:t>
            </a:r>
            <a:endParaRPr lang="en-US" sz="2000" b="1" dirty="0">
              <a:solidFill>
                <a:srgbClr val="CC5500"/>
              </a:solidFill>
              <a:latin typeface="Helvetica" pitchFamily="2" charset="0"/>
              <a:cs typeface="Gill Sans"/>
            </a:endParaRPr>
          </a:p>
          <a:p>
            <a:pPr algn="ctr"/>
            <a:r>
              <a:rPr lang="en-US" sz="2000" b="1" dirty="0" err="1">
                <a:solidFill>
                  <a:srgbClr val="CC5500"/>
                </a:solidFill>
                <a:latin typeface="Helvetica" pitchFamily="2" charset="0"/>
                <a:cs typeface="Gill Sans"/>
              </a:rPr>
              <a:t>lorikay@mail.utexas.edu</a:t>
            </a:r>
            <a:endParaRPr lang="en-US" sz="2000" b="1" dirty="0">
              <a:solidFill>
                <a:srgbClr val="CC5500"/>
              </a:solidFill>
              <a:latin typeface="Helvetica" pitchFamily="2" charset="0"/>
              <a:cs typeface="Gill San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B1E741-8C05-3242-B7E0-EF028ED12CBA}"/>
              </a:ext>
            </a:extLst>
          </p:cNvPr>
          <p:cNvSpPr txBox="1">
            <a:spLocks/>
          </p:cNvSpPr>
          <p:nvPr/>
        </p:nvSpPr>
        <p:spPr>
          <a:xfrm>
            <a:off x="5725443" y="2025400"/>
            <a:ext cx="8386057" cy="2749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sz="2000" b="1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1A353-BA15-784A-A842-49F41B33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8" y="655716"/>
            <a:ext cx="4465983" cy="4919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93F79-40C4-EA48-9C43-41A972A5AB7A}"/>
              </a:ext>
            </a:extLst>
          </p:cNvPr>
          <p:cNvSpPr txBox="1"/>
          <p:nvPr/>
        </p:nvSpPr>
        <p:spPr>
          <a:xfrm>
            <a:off x="5541743" y="4774523"/>
            <a:ext cx="320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Please complete an evaluation through Guidebook! </a:t>
            </a:r>
          </a:p>
        </p:txBody>
      </p:sp>
    </p:spTree>
    <p:extLst>
      <p:ext uri="{BB962C8B-B14F-4D97-AF65-F5344CB8AC3E}">
        <p14:creationId xmlns:p14="http://schemas.microsoft.com/office/powerpoint/2010/main" val="274107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D243-7F5F-994E-9D5A-ECF2D89DF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UT Austin Student Demographics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5DAD3-8E63-1241-9143-858DA9E0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24" y="1671847"/>
            <a:ext cx="6254788" cy="386000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0658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94" y="768243"/>
            <a:ext cx="8593779" cy="128316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cs typeface="Copperplate"/>
              </a:rPr>
              <a:t>First-Year Experience Scope &amp; Scale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0119" y="1958825"/>
            <a:ext cx="9035805" cy="42973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  <a:cs typeface="Copperplate"/>
              </a:rPr>
              <a:t>First-year Interest Groups (FIGs)</a:t>
            </a:r>
          </a:p>
          <a:p>
            <a:pPr lvl="1"/>
            <a:r>
              <a:rPr lang="en-US" sz="2400" b="1" dirty="0">
                <a:latin typeface="+mj-lt"/>
                <a:cs typeface="Copperplate"/>
              </a:rPr>
              <a:t>315</a:t>
            </a:r>
            <a:r>
              <a:rPr lang="en-US" sz="2400" dirty="0">
                <a:latin typeface="+mj-lt"/>
                <a:cs typeface="Copperplate"/>
              </a:rPr>
              <a:t> FIGs; </a:t>
            </a:r>
            <a:r>
              <a:rPr lang="en-US" sz="2400" b="1" dirty="0">
                <a:latin typeface="+mj-lt"/>
                <a:cs typeface="Copperplate"/>
              </a:rPr>
              <a:t>5,700</a:t>
            </a:r>
            <a:r>
              <a:rPr lang="en-US" sz="2400" dirty="0">
                <a:latin typeface="+mj-lt"/>
                <a:cs typeface="Copperplate"/>
              </a:rPr>
              <a:t> students; </a:t>
            </a:r>
            <a:r>
              <a:rPr lang="en-US" sz="2400" b="1" dirty="0">
                <a:latin typeface="+mj-lt"/>
                <a:cs typeface="Copperplate"/>
              </a:rPr>
              <a:t>315</a:t>
            </a:r>
            <a:r>
              <a:rPr lang="en-US" sz="2400" dirty="0">
                <a:latin typeface="+mj-lt"/>
                <a:cs typeface="Copperplate"/>
              </a:rPr>
              <a:t> Peer mentors</a:t>
            </a:r>
          </a:p>
          <a:p>
            <a:r>
              <a:rPr lang="en-US" sz="2400" dirty="0">
                <a:latin typeface="+mj-lt"/>
                <a:cs typeface="Copperplate"/>
              </a:rPr>
              <a:t>360 Connections</a:t>
            </a:r>
          </a:p>
          <a:p>
            <a:pPr lvl="1"/>
            <a:r>
              <a:rPr lang="en-US" sz="2400" b="1" dirty="0">
                <a:latin typeface="+mj-lt"/>
                <a:cs typeface="Copperplate"/>
              </a:rPr>
              <a:t>8,626</a:t>
            </a:r>
            <a:r>
              <a:rPr lang="en-US" sz="2400" dirty="0">
                <a:latin typeface="+mj-lt"/>
                <a:cs typeface="Copperplate"/>
              </a:rPr>
              <a:t> students (98%) in a connection (FTIC)</a:t>
            </a:r>
          </a:p>
          <a:p>
            <a:r>
              <a:rPr lang="en-US" sz="2400" dirty="0">
                <a:latin typeface="+mj-lt"/>
                <a:cs typeface="Copperplate"/>
              </a:rPr>
              <a:t>Transfer-Year Experience (TYE)</a:t>
            </a:r>
          </a:p>
          <a:p>
            <a:pPr lvl="1"/>
            <a:r>
              <a:rPr lang="en-US" sz="2400" b="1" dirty="0">
                <a:latin typeface="+mj-lt"/>
                <a:cs typeface="Copperplate"/>
              </a:rPr>
              <a:t>30+</a:t>
            </a:r>
            <a:r>
              <a:rPr lang="en-US" sz="2400" dirty="0">
                <a:latin typeface="+mj-lt"/>
                <a:cs typeface="Copperplate"/>
              </a:rPr>
              <a:t> TRIGs; </a:t>
            </a:r>
            <a:r>
              <a:rPr lang="en-US" sz="2400" b="1" dirty="0">
                <a:latin typeface="+mj-lt"/>
                <a:cs typeface="Copperplate"/>
              </a:rPr>
              <a:t>500</a:t>
            </a:r>
            <a:r>
              <a:rPr lang="en-US" sz="2400" dirty="0">
                <a:latin typeface="+mj-lt"/>
                <a:cs typeface="Copperplate"/>
              </a:rPr>
              <a:t> seats in transfer-only sig courses</a:t>
            </a:r>
          </a:p>
          <a:p>
            <a:r>
              <a:rPr lang="en-US" sz="2400" dirty="0">
                <a:latin typeface="+mj-lt"/>
                <a:cs typeface="Copperplate"/>
              </a:rPr>
              <a:t>University Lecture Series</a:t>
            </a:r>
          </a:p>
          <a:p>
            <a:pPr lvl="1"/>
            <a:r>
              <a:rPr lang="en-US" sz="2400" b="1" dirty="0">
                <a:latin typeface="+mj-lt"/>
                <a:cs typeface="Copperplate"/>
              </a:rPr>
              <a:t>3,000-4,000</a:t>
            </a:r>
            <a:r>
              <a:rPr lang="en-US" sz="2400" dirty="0">
                <a:latin typeface="+mj-lt"/>
                <a:cs typeface="Copperplate"/>
              </a:rPr>
              <a:t> in attendance</a:t>
            </a:r>
          </a:p>
          <a:p>
            <a:pPr lvl="1"/>
            <a:endParaRPr lang="en-US" sz="2400" dirty="0">
              <a:latin typeface="+mj-lt"/>
              <a:cs typeface="Copperplate"/>
            </a:endParaRPr>
          </a:p>
          <a:p>
            <a:pPr lvl="1"/>
            <a:endParaRPr lang="en-US" sz="2400" dirty="0">
              <a:latin typeface="+mj-lt"/>
              <a:cs typeface="Copperplat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25" y="4292393"/>
            <a:ext cx="2203801" cy="14666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95929-8BC4-6F46-960D-3B35CF564692}"/>
              </a:ext>
            </a:extLst>
          </p:cNvPr>
          <p:cNvSpPr txBox="1"/>
          <p:nvPr/>
        </p:nvSpPr>
        <p:spPr>
          <a:xfrm>
            <a:off x="431132" y="601812"/>
            <a:ext cx="8593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Addressing Entering Students’ Strengths and Challenges:</a:t>
            </a:r>
          </a:p>
        </p:txBody>
      </p:sp>
    </p:spTree>
    <p:extLst>
      <p:ext uri="{BB962C8B-B14F-4D97-AF65-F5344CB8AC3E}">
        <p14:creationId xmlns:p14="http://schemas.microsoft.com/office/powerpoint/2010/main" val="155014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252" y="429603"/>
            <a:ext cx="8593779" cy="128316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cs typeface="Copperplate"/>
              </a:rPr>
              <a:t>First-Year Experience Scope &amp; Scale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0119" y="3943296"/>
            <a:ext cx="9035805" cy="429736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j-lt"/>
                <a:cs typeface="Copperplate"/>
              </a:rPr>
              <a:t>	</a:t>
            </a:r>
            <a:endParaRPr lang="en-US" sz="2000" dirty="0">
              <a:latin typeface="+mj-lt"/>
              <a:cs typeface="Copperplate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Copperplate"/>
              </a:rPr>
              <a:t>Fall 2009 – Spring 2019</a:t>
            </a:r>
            <a:endParaRPr lang="en-US" sz="2000" dirty="0">
              <a:latin typeface="+mj-lt"/>
              <a:cs typeface="Copperplate"/>
            </a:endParaRPr>
          </a:p>
          <a:p>
            <a:r>
              <a:rPr lang="en-US" sz="2000" dirty="0">
                <a:latin typeface="+mj-lt"/>
                <a:cs typeface="Copperplate"/>
              </a:rPr>
              <a:t>	Total Students Enrolled in Signature Courses: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Copperplate"/>
              </a:rPr>
              <a:t>99,145</a:t>
            </a:r>
          </a:p>
          <a:p>
            <a:r>
              <a:rPr lang="en-US" sz="2000" dirty="0">
                <a:latin typeface="+mj-lt"/>
                <a:cs typeface="Copperplate"/>
              </a:rPr>
              <a:t>	Total Number of Unique Signature Course Titles: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Copperplate"/>
              </a:rPr>
              <a:t>1,885</a:t>
            </a:r>
          </a:p>
          <a:p>
            <a:r>
              <a:rPr lang="en-US" sz="2000" dirty="0">
                <a:latin typeface="+mj-lt"/>
                <a:cs typeface="Copperplate"/>
              </a:rPr>
              <a:t>	Total Number of Repeating Signature Course Titles: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Copperplate"/>
              </a:rPr>
              <a:t>580</a:t>
            </a:r>
          </a:p>
          <a:p>
            <a:endParaRPr lang="en-US" sz="2000" dirty="0">
              <a:latin typeface="+mj-lt"/>
              <a:cs typeface="Copperplate"/>
            </a:endParaRPr>
          </a:p>
          <a:p>
            <a:pPr lvl="1"/>
            <a:endParaRPr lang="en-US" dirty="0">
              <a:latin typeface="+mj-lt"/>
              <a:cs typeface="Copperplate"/>
            </a:endParaRPr>
          </a:p>
          <a:p>
            <a:pPr lvl="1"/>
            <a:endParaRPr lang="en-US" dirty="0">
              <a:latin typeface="+mj-lt"/>
              <a:cs typeface="Copperplat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95929-8BC4-6F46-960D-3B35CF564692}"/>
              </a:ext>
            </a:extLst>
          </p:cNvPr>
          <p:cNvSpPr txBox="1"/>
          <p:nvPr/>
        </p:nvSpPr>
        <p:spPr>
          <a:xfrm>
            <a:off x="210119" y="284029"/>
            <a:ext cx="8593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Addressing Entering Students’ Strengths and Challenges: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35412-602A-C64F-AAA0-8B05426F8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1" t="41568" r="29193" b="41569"/>
          <a:stretch/>
        </p:blipFill>
        <p:spPr>
          <a:xfrm>
            <a:off x="142950" y="2146418"/>
            <a:ext cx="3185917" cy="161164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A14B8-55CF-B141-AF28-147F6C5BB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91" t="32614" r="33888" b="34005"/>
          <a:stretch/>
        </p:blipFill>
        <p:spPr>
          <a:xfrm>
            <a:off x="3735121" y="1507015"/>
            <a:ext cx="2203802" cy="273412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4797F-A3C2-5949-AE22-2AD862E54937}"/>
              </a:ext>
            </a:extLst>
          </p:cNvPr>
          <p:cNvSpPr txBox="1"/>
          <p:nvPr/>
        </p:nvSpPr>
        <p:spPr>
          <a:xfrm>
            <a:off x="6859133" y="1435099"/>
            <a:ext cx="1426738" cy="166199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200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/>
              <a:t>Graduate</a:t>
            </a:r>
          </a:p>
          <a:p>
            <a:pPr algn="ctr"/>
            <a:r>
              <a:rPr lang="en-US" dirty="0"/>
              <a:t>Teaching Assistants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3ED15-3871-224B-8E40-156A01F5FE08}"/>
              </a:ext>
            </a:extLst>
          </p:cNvPr>
          <p:cNvSpPr txBox="1"/>
          <p:nvPr/>
        </p:nvSpPr>
        <p:spPr>
          <a:xfrm>
            <a:off x="6319989" y="3282327"/>
            <a:ext cx="2483910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30 </a:t>
            </a:r>
            <a:r>
              <a:rPr lang="en-US" dirty="0"/>
              <a:t>Undergraduate 	  	      Assistants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DDC58-290D-EC4A-B1EE-70DD7A7319D5}"/>
              </a:ext>
            </a:extLst>
          </p:cNvPr>
          <p:cNvSpPr txBox="1"/>
          <p:nvPr/>
        </p:nvSpPr>
        <p:spPr>
          <a:xfrm>
            <a:off x="210119" y="1435099"/>
            <a:ext cx="29317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Copperplate"/>
              </a:rPr>
              <a:t>Signature Courses 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8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4797" y="3853563"/>
            <a:ext cx="3248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  <a:ea typeface="Copperplate" charset="0"/>
                <a:cs typeface="Copperplate" charset="0"/>
              </a:rPr>
              <a:t>“He’d done well in AP high-school English, which had gotten him out of having to take literature classes, and he hadn’t read a book since graduating high school”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4797" y="1028628"/>
            <a:ext cx="324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  <a:ea typeface="Copperplate" charset="0"/>
                <a:cs typeface="Copperplate" charset="0"/>
              </a:rPr>
              <a:t>“An example of the new breed…A University of Michigan graduate….He had a good job at a local engineering firm and drove a nice car”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8297" y="2718094"/>
            <a:ext cx="318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  <a:ea typeface="Copperplate" charset="0"/>
                <a:cs typeface="Copperplate" charset="0"/>
              </a:rPr>
              <a:t>“He was surprised to learn Russia had fought in World War II”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405907"/>
            <a:ext cx="3843130" cy="5331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4797" y="460893"/>
            <a:ext cx="223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5500"/>
                </a:solidFill>
                <a:ea typeface="Copperplate" charset="0"/>
                <a:cs typeface="Copperplate" charset="0"/>
              </a:rPr>
              <a:t>THE ISSUE</a:t>
            </a:r>
          </a:p>
        </p:txBody>
      </p:sp>
    </p:spTree>
    <p:extLst>
      <p:ext uri="{BB962C8B-B14F-4D97-AF65-F5344CB8AC3E}">
        <p14:creationId xmlns:p14="http://schemas.microsoft.com/office/powerpoint/2010/main" val="417167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0" y="1388599"/>
            <a:ext cx="7830694" cy="922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0" y="2562432"/>
            <a:ext cx="7896954" cy="3152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105" y="675867"/>
            <a:ext cx="700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5500"/>
                </a:solidFill>
                <a:latin typeface="+mj-lt"/>
                <a:ea typeface="Copperplate" charset="0"/>
                <a:cs typeface="Copperplate" charset="0"/>
              </a:rPr>
              <a:t>COMMISSION OF 125 </a:t>
            </a:r>
            <a:r>
              <a:rPr lang="mr-IN" sz="2400" b="1" dirty="0">
                <a:solidFill>
                  <a:srgbClr val="CC5500"/>
                </a:solidFill>
                <a:latin typeface="+mj-lt"/>
                <a:ea typeface="Copperplate" charset="0"/>
                <a:cs typeface="Copperplate" charset="0"/>
              </a:rPr>
              <a:t>–</a:t>
            </a:r>
            <a:r>
              <a:rPr lang="en-US" sz="2400" b="1" dirty="0">
                <a:solidFill>
                  <a:srgbClr val="CC5500"/>
                </a:solidFill>
                <a:latin typeface="+mj-lt"/>
                <a:ea typeface="Copperplate" charset="0"/>
                <a:cs typeface="Copperplate" charset="0"/>
              </a:rPr>
              <a:t> UT AUSTIN (2002) 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980082" y="2562431"/>
            <a:ext cx="5527049" cy="1"/>
          </a:xfrm>
          <a:prstGeom prst="line">
            <a:avLst/>
          </a:prstGeom>
          <a:ln>
            <a:solidFill>
              <a:srgbClr val="4E2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1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2" y="1378225"/>
            <a:ext cx="3414805" cy="4144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0696" y="1378225"/>
            <a:ext cx="46038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just">
              <a:buAutoNum type="arabicPeriod"/>
            </a:pPr>
            <a:r>
              <a:rPr lang="en-US" sz="2000" dirty="0">
                <a:latin typeface="+mj-lt"/>
                <a:ea typeface="Copperplate" charset="0"/>
                <a:cs typeface="Copperplate" charset="0"/>
              </a:rPr>
              <a:t>Creation of a new structure, the School of Undergraduate Studies (UGS), led by a new academic dean to support academic change and oversee the Core Curriculum</a:t>
            </a:r>
          </a:p>
          <a:p>
            <a:pPr marL="342891" indent="-342891">
              <a:buAutoNum type="arabicPeriod"/>
            </a:pPr>
            <a:endParaRPr lang="en-US" sz="2000" dirty="0">
              <a:latin typeface="+mj-lt"/>
              <a:ea typeface="Copperplate" charset="0"/>
              <a:cs typeface="Copperplate" charset="0"/>
            </a:endParaRPr>
          </a:p>
          <a:p>
            <a:pPr marL="342891" indent="-342891">
              <a:buAutoNum type="arabicPeriod"/>
            </a:pPr>
            <a:r>
              <a:rPr lang="en-US" sz="2000" dirty="0">
                <a:latin typeface="+mj-lt"/>
                <a:ea typeface="Copperplate" charset="0"/>
                <a:cs typeface="Copperplate" charset="0"/>
              </a:rPr>
              <a:t>Creation of a more supportive home for new students without majors</a:t>
            </a:r>
          </a:p>
          <a:p>
            <a:pPr marL="342891" indent="-342891">
              <a:buAutoNum type="arabicPeriod"/>
            </a:pPr>
            <a:endParaRPr lang="en-US" sz="2000" dirty="0">
              <a:latin typeface="+mj-lt"/>
              <a:ea typeface="Copperplate" charset="0"/>
              <a:cs typeface="Copperplate" charset="0"/>
            </a:endParaRPr>
          </a:p>
          <a:p>
            <a:pPr marL="342891" indent="-342891">
              <a:buAutoNum type="arabicPeriod"/>
            </a:pPr>
            <a:r>
              <a:rPr lang="en-US" sz="2000" dirty="0">
                <a:latin typeface="+mj-lt"/>
                <a:ea typeface="Copperplate" charset="0"/>
                <a:cs typeface="Copperplate" charset="0"/>
              </a:rPr>
              <a:t>Creation of Signature Courses</a:t>
            </a:r>
          </a:p>
          <a:p>
            <a:pPr marL="342891" indent="-342891">
              <a:buAutoNum type="arabicPeriod"/>
            </a:pPr>
            <a:endParaRPr lang="en-US" sz="2000" dirty="0">
              <a:latin typeface="+mj-lt"/>
              <a:ea typeface="Copperplate" charset="0"/>
              <a:cs typeface="Copperplate" charset="0"/>
            </a:endParaRPr>
          </a:p>
          <a:p>
            <a:pPr marL="342891" indent="-342891">
              <a:buAutoNum type="arabicPeriod"/>
            </a:pPr>
            <a:r>
              <a:rPr lang="en-US" sz="2000" dirty="0">
                <a:latin typeface="+mj-lt"/>
                <a:ea typeface="Copperplate" charset="0"/>
                <a:cs typeface="Copperplate" charset="0"/>
              </a:rPr>
              <a:t>Creation of the Flag program for a reimagined Core Curriculum</a:t>
            </a:r>
          </a:p>
          <a:p>
            <a:pPr marL="342891" indent="-342891">
              <a:buAutoNum type="arabicPeriod"/>
            </a:pPr>
            <a:endParaRPr lang="en-US" dirty="0">
              <a:latin typeface="+mj-lt"/>
              <a:ea typeface="Copperplate" charset="0"/>
              <a:cs typeface="Copperplate" charset="0"/>
            </a:endParaRPr>
          </a:p>
          <a:p>
            <a:pPr marL="342891" indent="-342891">
              <a:buAutoNum type="arabicPeriod"/>
            </a:pPr>
            <a:endParaRPr lang="en-US" dirty="0">
              <a:latin typeface="+mj-lt"/>
              <a:ea typeface="Copperplate" charset="0"/>
              <a:cs typeface="Copperplate" charset="0"/>
            </a:endParaRPr>
          </a:p>
          <a:p>
            <a:pPr marL="342891" indent="-342891">
              <a:buAutoNum type="arabicPeriod"/>
            </a:pPr>
            <a:endParaRPr lang="en-US" dirty="0">
              <a:latin typeface="+mj-lt"/>
              <a:ea typeface="Copperplate" charset="0"/>
              <a:cs typeface="Copperplat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712" y="577820"/>
            <a:ext cx="827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500"/>
                </a:solidFill>
                <a:ea typeface="Copperplate" charset="0"/>
                <a:cs typeface="Copperplate" charset="0"/>
              </a:rPr>
              <a:t>TASK FORCE ON CURRICULAR REFORM </a:t>
            </a:r>
            <a:r>
              <a:rPr lang="mr-IN" sz="2000" b="1" dirty="0">
                <a:solidFill>
                  <a:srgbClr val="CC5500"/>
                </a:solidFill>
                <a:ea typeface="Copperplate" charset="0"/>
                <a:cs typeface="Copperplate" charset="0"/>
              </a:rPr>
              <a:t>–</a:t>
            </a:r>
            <a:r>
              <a:rPr lang="en-US" sz="2000" b="1" dirty="0">
                <a:solidFill>
                  <a:srgbClr val="CC5500"/>
                </a:solidFill>
                <a:ea typeface="Copperplate" charset="0"/>
                <a:cs typeface="Copperplate" charset="0"/>
              </a:rPr>
              <a:t> UT AUSTIN (2005)</a:t>
            </a:r>
          </a:p>
        </p:txBody>
      </p:sp>
    </p:spTree>
    <p:extLst>
      <p:ext uri="{BB962C8B-B14F-4D97-AF65-F5344CB8AC3E}">
        <p14:creationId xmlns:p14="http://schemas.microsoft.com/office/powerpoint/2010/main" val="201330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0364" y="735952"/>
            <a:ext cx="8229600" cy="546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en-US" sz="3600" b="1" dirty="0">
                <a:solidFill>
                  <a:srgbClr val="CC5500"/>
                </a:solidFill>
                <a:latin typeface="Helvetica" pitchFamily="2" charset="0"/>
                <a:cs typeface="Gill Sans"/>
              </a:rPr>
              <a:t>SIGNATURE 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0FCF8-704C-4245-B0B9-301C47480646}"/>
              </a:ext>
            </a:extLst>
          </p:cNvPr>
          <p:cNvSpPr txBox="1"/>
          <p:nvPr/>
        </p:nvSpPr>
        <p:spPr>
          <a:xfrm>
            <a:off x="376517" y="1519518"/>
            <a:ext cx="8390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cs typeface="Copperplate"/>
              </a:rPr>
              <a:t>The Signature Courses at the University of Texas at Austin will connect students with distinguished faculty members in unique learning environments. By way of this </a:t>
            </a:r>
            <a:r>
              <a:rPr lang="en-US" sz="2400" dirty="0">
                <a:solidFill>
                  <a:srgbClr val="CC5500"/>
                </a:solidFill>
                <a:latin typeface="+mj-lt"/>
                <a:cs typeface="Copperplate"/>
              </a:rPr>
              <a:t>rigorous intellectual experience, </a:t>
            </a:r>
            <a:r>
              <a:rPr lang="en-US" sz="2400" dirty="0">
                <a:latin typeface="+mj-lt"/>
                <a:cs typeface="Copperplate"/>
              </a:rPr>
              <a:t>students will develop college-level skills in research, writing, speaking, and discussion through an approach that is interdisciplinary, collaborative, experiential, and contemporary.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866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6C8E-DBCE-8842-B26F-C36E834D2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38150"/>
            <a:ext cx="7962900" cy="84895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C5500"/>
                </a:solidFill>
                <a:latin typeface="+mj-lt"/>
              </a:rPr>
              <a:t>FIRST-YEAR STUDENTS IN TRANSITION: LEARNING HOW TO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EB202-ED3F-434E-9C24-CF8A94994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297860"/>
            <a:ext cx="3390900" cy="177941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Linear thinkers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Every problem has a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Taught to the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Teacher is authority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Fixed mindset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Texas - Top 6%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174EAF-2992-3D43-8C33-0A4D633E3646}"/>
              </a:ext>
            </a:extLst>
          </p:cNvPr>
          <p:cNvSpPr txBox="1">
            <a:spLocks/>
          </p:cNvSpPr>
          <p:nvPr/>
        </p:nvSpPr>
        <p:spPr>
          <a:xfrm>
            <a:off x="4262439" y="3187955"/>
            <a:ext cx="4648200" cy="19127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Non-linear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Many problems do not have a single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No set curriculum across the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Many authorities/challenge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Growth mindset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Learn from failure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CC24B-5A84-5C45-B2EC-18D2C16F10A9}"/>
              </a:ext>
            </a:extLst>
          </p:cNvPr>
          <p:cNvSpPr txBox="1"/>
          <p:nvPr/>
        </p:nvSpPr>
        <p:spPr>
          <a:xfrm>
            <a:off x="4262439" y="1818235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5500"/>
                </a:solidFill>
              </a:rPr>
              <a:t>High School Learners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522F9-6632-254D-96CA-41D0296F00C5}"/>
              </a:ext>
            </a:extLst>
          </p:cNvPr>
          <p:cNvSpPr txBox="1"/>
          <p:nvPr/>
        </p:nvSpPr>
        <p:spPr>
          <a:xfrm>
            <a:off x="1295400" y="414433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5500"/>
                </a:solidFill>
              </a:rPr>
              <a:t>College Scholars</a:t>
            </a:r>
          </a:p>
        </p:txBody>
      </p:sp>
    </p:spTree>
    <p:extLst>
      <p:ext uri="{BB962C8B-B14F-4D97-AF65-F5344CB8AC3E}">
        <p14:creationId xmlns:p14="http://schemas.microsoft.com/office/powerpoint/2010/main" val="4209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UGS master powerpoint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UGS master powerpoint 2014.potx</Template>
  <TotalTime>2815</TotalTime>
  <Words>959</Words>
  <Application>Microsoft Macintosh PowerPoint</Application>
  <PresentationFormat>On-screen Show (4:3)</PresentationFormat>
  <Paragraphs>140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Gotham-Book</vt:lpstr>
      <vt:lpstr>Helvetica</vt:lpstr>
      <vt:lpstr>Palatino</vt:lpstr>
      <vt:lpstr>UGS master powerpoint 2014</vt:lpstr>
      <vt:lpstr>SIGNATURE COURSE STORIES  REVAMPING THE CORE CURRICULUM CHAPTER BY CHAPTER</vt:lpstr>
      <vt:lpstr>UT Austin Student Demographics</vt:lpstr>
      <vt:lpstr>First-Year Experience Scope &amp; Scale</vt:lpstr>
      <vt:lpstr>First-Year Experience Scope &amp; Scale</vt:lpstr>
      <vt:lpstr>PowerPoint Presentation</vt:lpstr>
      <vt:lpstr>PowerPoint Presentation</vt:lpstr>
      <vt:lpstr>PowerPoint Presentation</vt:lpstr>
      <vt:lpstr>PowerPoint Presentation</vt:lpstr>
      <vt:lpstr>FIRST-YEAR STUDENTS IN TRANSITION: LEARNING HOW TO LEARN</vt:lpstr>
      <vt:lpstr>PowerPoint Presentation</vt:lpstr>
      <vt:lpstr>PowerPoint Presentation</vt:lpstr>
      <vt:lpstr>PowerPoint Presentation</vt:lpstr>
      <vt:lpstr>PowerPoint Presentation</vt:lpstr>
      <vt:lpstr>Student Collaboration Survey Findings  </vt:lpstr>
      <vt:lpstr>PowerPoint Presentation</vt:lpstr>
      <vt:lpstr>Search Institute’s 40 Assets (for 40 Acres)</vt:lpstr>
      <vt:lpstr>PowerPoint Presentation</vt:lpstr>
    </vt:vector>
  </TitlesOfParts>
  <Company>UT-Austin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Undergraduate Studies</dc:creator>
  <cp:lastModifiedBy>Micks, Patricia</cp:lastModifiedBy>
  <cp:revision>83</cp:revision>
  <dcterms:created xsi:type="dcterms:W3CDTF">2012-01-19T17:57:27Z</dcterms:created>
  <dcterms:modified xsi:type="dcterms:W3CDTF">2020-01-11T19:49:10Z</dcterms:modified>
</cp:coreProperties>
</file>