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Cambria" panose="02040503050406030204" pitchFamily="18" charset="0"/>
      <p:regular r:id="rId25"/>
      <p:bold r:id="rId26"/>
      <p:italic r:id="rId27"/>
      <p:boldItalic r:id="rId28"/>
    </p:embeddedFont>
    <p:embeddedFont>
      <p:font typeface="Lato" panose="020F0302020204030203" pitchFamily="34" charset="77"/>
      <p:regular r:id="rId29"/>
      <p:bold r:id="rId30"/>
      <p:italic r:id="rId31"/>
      <p:boldItalic r:id="rId32"/>
    </p:embeddedFont>
    <p:embeddedFont>
      <p:font typeface="Raleway" panose="020B0503030101060003" pitchFamily="34" charset="77"/>
      <p:regular r:id="rId33"/>
      <p:bold r:id="rId34"/>
      <p:italic r:id="rId35"/>
      <p:boldItalic r:id="rId36"/>
    </p:embeddedFon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Slay" initials="" lastIdx="4" clrIdx="0"/>
  <p:cmAuthor id="1" name="Dr. R"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7"/>
    <p:restoredTop sz="94690"/>
  </p:normalViewPr>
  <p:slideViewPr>
    <p:cSldViewPr snapToGrid="0" snapToObjects="1">
      <p:cViewPr varScale="1">
        <p:scale>
          <a:sx n="133" d="100"/>
          <a:sy n="133" d="100"/>
        </p:scale>
        <p:origin x="17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0" Type="http://schemas.openxmlformats.org/officeDocument/2006/relationships/notesMaster" Target="notesMasters/notesMaster1.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1-05T23:32:47.303" idx="1">
    <p:pos x="6000" y="0"/>
    <p:text>We can also eliminate this slide if needed; although I included it to offer people who want to use this presentation in their own work the resources. We won't have time to show any of the videos, I don't think. If we end up with extra time, we could always come back to this to watch them. Do you think it is distracting having it here?</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0-01-06T18:03:34.679" idx="1">
    <p:pos x="6000" y="0"/>
    <p:text>Perhaps, if we have time, we could also allow for them to brainstorm/share ideas of how they would use it in their discipline or in a different way.</p:text>
  </p:cm>
  <p:cm authorId="0" dt="2020-01-06T18:20:19.995" idx="2">
    <p:pos x="6000" y="0"/>
    <p:text>We could also just refer to this slide, and not discuss it if we run out of time and move straight into questions if needed.</p:text>
  </p:cm>
  <p:cm authorId="0" dt="2020-01-06T18:20:19.995" idx="3">
    <p:pos x="6000" y="0"/>
    <p:text>Yes. Great idea! I'll add a slide for that.</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0-01-06T18:06:05.095" idx="4">
    <p:pos x="6000" y="0"/>
    <p:text>I didn't list the three poems I referenced. I have my students permission to use it. I presume Carol is ok with including it in the hand outs. I don't think there is time to read all of them aloud. How should I list them since they are not published pieces?</p:text>
  </p:cm>
  <p:cm authorId="1" dt="2020-01-06T18:06:05.095" idx="2">
    <p:pos x="6000" y="0"/>
    <p:text>How about something like this for unpublished work?:
http://linguistics.byu.edu/faculty/henrichsenl/APA/APA14.html</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vle8A0IK_Hw"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ollegesimply.com/colleges/texas/texas-a-and-m-university-commerce/studen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eorgeellalyon.com/where.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ausd.us/cms/lib/CA01000471/Centricity/Domain/3043/I%20Am%20From%20Poem.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1 minute</a:t>
            </a:r>
            <a:endParaRPr b="1"/>
          </a:p>
          <a:p>
            <a:pPr marL="0" lvl="0" indent="0" algn="l" rtl="0">
              <a:spcBef>
                <a:spcPts val="0"/>
              </a:spcBef>
              <a:spcAft>
                <a:spcPts val="0"/>
              </a:spcAft>
              <a:buNone/>
            </a:pPr>
            <a:r>
              <a:rPr lang="en"/>
              <a:t>Introduce ourselves and mention that we work in teacher education in a large rural university that serves predominantly first generation college students. Our student population </a:t>
            </a:r>
            <a:endParaRPr/>
          </a:p>
          <a:p>
            <a:pPr marL="0" lvl="0" indent="0" algn="l" rtl="0">
              <a:spcBef>
                <a:spcPts val="0"/>
              </a:spcBef>
              <a:spcAft>
                <a:spcPts val="0"/>
              </a:spcAft>
              <a:buNone/>
            </a:pPr>
            <a:endParaRPr/>
          </a:p>
          <a:p>
            <a:pPr marL="0" lvl="0" indent="0" algn="l" rtl="0">
              <a:spcBef>
                <a:spcPts val="0"/>
              </a:spcBef>
              <a:spcAft>
                <a:spcPts val="0"/>
              </a:spcAft>
              <a:buNone/>
            </a:pPr>
            <a:r>
              <a:rPr lang="en"/>
              <a:t>Laura slides 1-6</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c19125687_3_2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c19125687_3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3 minutes</a:t>
            </a:r>
            <a:endParaRPr b="1"/>
          </a:p>
          <a:p>
            <a:pPr marL="0" lvl="0" indent="0" algn="l" rtl="0">
              <a:spcBef>
                <a:spcPts val="0"/>
              </a:spcBef>
              <a:spcAft>
                <a:spcPts val="0"/>
              </a:spcAft>
              <a:buNone/>
            </a:pPr>
            <a:r>
              <a:rPr lang="en"/>
              <a:t>Here you will see my version of the poem I wrote in 2008 which features elements of my bicultural heritage. (Read aloud). The poem on the left, Sweet George Tea, was written by Carol Revelle, also a consultant with the same writing project and our faculty colleague who could not be with here with us today. Her poem features her growing up in Georgia. You will notice that neither of our poems follow the same format as the original. Instead we used Lyon’s prompts in her template to shape our own poetic style. Many of us at Texas A&amp;M Commerce have used this poem in our education classes at the beginning of the semester to establish rapport and break down barriers in the beginning of our courses. As teacher educators, we also hope to give our students a tool to use when they become teachers. The poem on the included the poem on the right is a bilingual poem written by one of my student teachers featuring her Puerto Rican heritage.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c19125687_3_4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c19125687_3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3 minutes</a:t>
            </a:r>
            <a:endParaRPr b="1"/>
          </a:p>
          <a:p>
            <a:pPr marL="0" lvl="0" indent="0" algn="l" rtl="0">
              <a:spcBef>
                <a:spcPts val="0"/>
              </a:spcBef>
              <a:spcAft>
                <a:spcPts val="0"/>
              </a:spcAft>
              <a:buNone/>
            </a:pPr>
            <a:r>
              <a:rPr lang="en"/>
              <a:t>Here you will see my version of the poem I wrote in 2008 which features elements of my bicultural heritage. (Read aloud). The poem on the left, Sweet George Tea, was written by Carol Revelle, also a consultant with the same writing project and our faculty colleague who could not be with here with us today. Her poem features her growing up in Georgia. You will notice that neither of our poems follow the same format as the original. Instead we used Lyon’s prompts in her template to shape our own poetic style. Many of us at Texas A&amp;M Commerce have used this poem in our education classes at the beginning of the semester to establish rapport and break down barriers in the beginning of our courses. As teacher educators, we also hope to give our students a tool to use when they become teachers. The poem on the included the poem on the right is a bilingual poem written by one of my student teachers featuring her Puerto Rican heritage.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c19125687_3_5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c19125687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3 minutes</a:t>
            </a:r>
            <a:endParaRPr b="1"/>
          </a:p>
          <a:p>
            <a:pPr marL="0" lvl="0" indent="0" algn="l" rtl="0">
              <a:spcBef>
                <a:spcPts val="0"/>
              </a:spcBef>
              <a:spcAft>
                <a:spcPts val="0"/>
              </a:spcAft>
              <a:buNone/>
            </a:pPr>
            <a:r>
              <a:rPr lang="en"/>
              <a:t>Here you will see my version of the poem I wrote in 2008 which features elements of my bicultural heritage. (Read aloud). The poem on the left, Sweet George Tea, was written by Carol Revelle, also a consultant with the same writing project and our faculty colleague who could not be with here with us today. Her poem features her growing up in Georgia. You will notice that neither of our poems follow the same format as the original. Instead we used Lyon’s prompts in her template to shape our own poetic style. Many of us at Texas A&amp;M Commerce have used this poem in our education classes at the beginning of the semester to establish rapport and break down barriers in the beginning of our courses. As teacher educators, we also hope to give our students a tool to use when they become teachers. The poem on the included the poem on the right is a bilingual poem written by one of my student teachers featuring her Puerto Rican heritage.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bc761eac2_0_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bc761eac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1 minute</a:t>
            </a:r>
            <a:endParaRPr b="1"/>
          </a:p>
          <a:p>
            <a:pPr marL="0" lvl="0" indent="0" algn="l" rtl="0">
              <a:spcBef>
                <a:spcPts val="0"/>
              </a:spcBef>
              <a:spcAft>
                <a:spcPts val="0"/>
              </a:spcAft>
              <a:buNone/>
            </a:pPr>
            <a:r>
              <a:rPr lang="en" i="1"/>
              <a:t>Where I’m From</a:t>
            </a:r>
            <a:r>
              <a:rPr lang="en"/>
              <a:t> has been used in many contexts, including elementary through university and professional development contexts. Many instructors have assigned a digital component to the assignment, although I do not require it in my education courses. Although we won’t have time to view all of these videos, feel free to explore the many versions of this powerful writing experience. An internet search will reveal many versions of this poem across grade levels; however, for purposes of this conference I selected videos featuring by adults writing about many topics, including their heritage, interests, hobbies, and families.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25 minutes</a:t>
            </a:r>
            <a:endParaRPr b="1"/>
          </a:p>
          <a:p>
            <a:pPr marL="0" lvl="0" indent="0" algn="l" rtl="0">
              <a:spcBef>
                <a:spcPts val="0"/>
              </a:spcBef>
              <a:spcAft>
                <a:spcPts val="0"/>
              </a:spcAft>
              <a:buNone/>
            </a:pPr>
            <a:r>
              <a:rPr lang="en" b="1"/>
              <a:t>Write 15 minutes (to music); 5 minutes partner share; 5 minutes share aloud</a:t>
            </a:r>
            <a:endParaRPr b="1"/>
          </a:p>
          <a:p>
            <a:pPr marL="0" lvl="0" indent="0" algn="l" rtl="0">
              <a:spcBef>
                <a:spcPts val="0"/>
              </a:spcBef>
              <a:spcAft>
                <a:spcPts val="0"/>
              </a:spcAft>
              <a:buNone/>
            </a:pPr>
            <a:r>
              <a:rPr lang="en"/>
              <a:t>So join us in the process. Use your template to write. Feel free to simply fill in the template, and then personalize to write your own poem. Use the parts of the template that fit your message. We will write for 15 minutes of sustained silent writing time. When the music stops, you will be asked to share with a partner near you to hear your voice and get feedback. And the last step - the most essential step for building community is in the sharing. In my classroom, my students shared in a large circle facing each other. Holding only a copy of their own poem. They self-select when to read aloud. We do not comment or clap. We simply share our poems aloud in a read-around. Depending on our context, we debrief the experience. I’ve learned to provide a box of kleenex, as reading aloud our work about ourselves is both humbling, intimidating for some, and very powerful.</a:t>
            </a:r>
            <a:endParaRPr/>
          </a:p>
          <a:p>
            <a:pPr marL="0" lvl="0" indent="0" algn="l" rtl="0">
              <a:spcBef>
                <a:spcPts val="0"/>
              </a:spcBef>
              <a:spcAft>
                <a:spcPts val="0"/>
              </a:spcAft>
              <a:buNone/>
            </a:pPr>
            <a:endParaRPr/>
          </a:p>
          <a:p>
            <a:pPr marL="0" lvl="0" indent="0" algn="l" rtl="0">
              <a:spcBef>
                <a:spcPts val="0"/>
              </a:spcBef>
              <a:spcAft>
                <a:spcPts val="0"/>
              </a:spcAft>
              <a:buNone/>
            </a:pPr>
            <a:r>
              <a:rPr lang="en"/>
              <a:t>Alternate 30 minute timer: </a:t>
            </a:r>
            <a:r>
              <a:rPr lang="en" u="sng">
                <a:solidFill>
                  <a:schemeClr val="hlink"/>
                </a:solidFill>
                <a:hlinkClick r:id="rId3"/>
              </a:rPr>
              <a:t>https://youtu.be/vle8A0IK_Hw</a:t>
            </a:r>
            <a:endParaRPr/>
          </a:p>
          <a:p>
            <a:pPr marL="0" lvl="0" indent="0" algn="l" rtl="0">
              <a:spcBef>
                <a:spcPts val="0"/>
              </a:spcBef>
              <a:spcAft>
                <a:spcPts val="0"/>
              </a:spcAft>
              <a:buNone/>
            </a:pPr>
            <a:endParaRPr/>
          </a:p>
          <a:p>
            <a:pPr marL="0" lvl="0" indent="0" algn="l" rtl="0">
              <a:spcBef>
                <a:spcPts val="0"/>
              </a:spcBef>
              <a:spcAft>
                <a:spcPts val="0"/>
              </a:spcAft>
              <a:buNone/>
            </a:pPr>
            <a:r>
              <a:rPr lang="en"/>
              <a:t>Laura 14-17</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c1008300c_2_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7c1008300c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1 minute</a:t>
            </a:r>
            <a:endParaRPr b="1"/>
          </a:p>
          <a:p>
            <a:pPr marL="0" lvl="0" indent="0" algn="l" rtl="0">
              <a:spcBef>
                <a:spcPts val="0"/>
              </a:spcBef>
              <a:spcAft>
                <a:spcPts val="0"/>
              </a:spcAft>
              <a:buNone/>
            </a:pPr>
            <a:r>
              <a:rPr lang="en"/>
              <a:t>Thank you for sharing. Because we know that we aren’t all English teachers, we thought it might be useful to explore ways this poem can be modified for use in other disciplines. History and literature teachers may ask students to write from the perspective of a literary character or an historical figure. Science teachers may hone in on writing about a scientist, personify an artifact, a scientific concept or era. In math, teachers may ask students to write about themselves as mathematicians, or from the perspective of mathematical concepts, such as fractions, zero, for example. Feel free to ask students to include ideas about the content areas you teach in your assignment.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7c19125687_3_7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7c19125687_3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5 minutes </a:t>
            </a:r>
            <a:endParaRPr b="1"/>
          </a:p>
          <a:p>
            <a:pPr marL="0" lvl="0" indent="0" algn="l" rtl="0">
              <a:spcBef>
                <a:spcPts val="0"/>
              </a:spcBef>
              <a:spcAft>
                <a:spcPts val="0"/>
              </a:spcAft>
              <a:buNone/>
            </a:pPr>
            <a:r>
              <a:rPr lang="en"/>
              <a:t>Open with a question - answers should lead to the need for classroom community - and recognizing the silent ones. Are there some students who look lost and disinterested? Or are there others who sit passively and never speak up; leaving the vocal ones to respond and speak for the class. Once, when I asked a group of Latina students why they never talked in class, I was told that no one wanted to hear what they have to say. Have you ever wondered about the silent voices in the room? How can you draw them into the class discussion. Although a lack of engagement may look like apathy at times; maybe engagement is tied really tied to a sense of agency or self-confidence. </a:t>
            </a:r>
            <a:endParaRPr/>
          </a:p>
          <a:p>
            <a:pPr marL="0" lvl="0" indent="0" algn="l" rtl="0">
              <a:spcBef>
                <a:spcPts val="0"/>
              </a:spcBef>
              <a:spcAft>
                <a:spcPts val="0"/>
              </a:spcAft>
              <a:buNone/>
            </a:pPr>
            <a:endParaRPr/>
          </a:p>
          <a:p>
            <a:pPr marL="0" lvl="0" indent="0" algn="l" rtl="0">
              <a:spcBef>
                <a:spcPts val="0"/>
              </a:spcBef>
              <a:spcAft>
                <a:spcPts val="0"/>
              </a:spcAft>
              <a:buNone/>
            </a:pPr>
            <a:r>
              <a:rPr lang="en"/>
              <a:t>Whole group or think/pair/share - depending on group interaction and time.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5f391192_06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5 minutes</a:t>
            </a:r>
            <a:endParaRPr b="1"/>
          </a:p>
          <a:p>
            <a:pPr marL="0" lvl="0" indent="0" algn="l" rtl="0">
              <a:spcBef>
                <a:spcPts val="0"/>
              </a:spcBef>
              <a:spcAft>
                <a:spcPts val="0"/>
              </a:spcAft>
              <a:buNone/>
            </a:pPr>
            <a:r>
              <a:rPr lang="en"/>
              <a:t>Whether you use this writing opportunity for assessment or introductions, the experience will reveal information about your students and build a more engaged community of learners. What comments or questions do you have?</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c1008300c_2_4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c1008300c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c1008300c_2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c1008300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1 minute</a:t>
            </a:r>
            <a:endParaRPr b="1"/>
          </a:p>
          <a:p>
            <a:pPr marL="0" lvl="0" indent="0" algn="l" rtl="0">
              <a:spcBef>
                <a:spcPts val="0"/>
              </a:spcBef>
              <a:spcAft>
                <a:spcPts val="0"/>
              </a:spcAft>
              <a:buNone/>
            </a:pPr>
            <a:r>
              <a:rPr lang="en"/>
              <a:t>Source: </a:t>
            </a:r>
            <a:r>
              <a:rPr lang="en" u="sng">
                <a:solidFill>
                  <a:schemeClr val="dk2"/>
                </a:solidFill>
                <a:hlinkClick r:id="rId3"/>
              </a:rPr>
              <a:t>https://www.collegesimply.com/colleges/texas/texas-a-and-m-university-commerce/students/</a:t>
            </a:r>
            <a:endParaRPr/>
          </a:p>
          <a:p>
            <a:pPr marL="0" lvl="0" indent="0" algn="l" rtl="0">
              <a:spcBef>
                <a:spcPts val="0"/>
              </a:spcBef>
              <a:spcAft>
                <a:spcPts val="0"/>
              </a:spcAft>
              <a:buNone/>
            </a:pPr>
            <a:endParaRPr/>
          </a:p>
          <a:p>
            <a:pPr marL="0" lvl="0" indent="0" algn="l" rtl="0">
              <a:spcBef>
                <a:spcPts val="0"/>
              </a:spcBef>
              <a:spcAft>
                <a:spcPts val="0"/>
              </a:spcAft>
              <a:buNone/>
            </a:pPr>
            <a:r>
              <a:rPr lang="en"/>
              <a:t>For context - Introduce ourselves and mention that we work in teacher education in a large rural university that serves a predominantly white student population (50%), yet is inclusive of students of different backgrounds, (50% minority population). A  large number of our students are considered to be first generation college students.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1150">
                <a:solidFill>
                  <a:srgbClr val="12263F"/>
                </a:solidFill>
                <a:highlight>
                  <a:srgbClr val="FFFFFF"/>
                </a:highlight>
              </a:rPr>
              <a:t>“A college's ethnic diversity is indicated by the student body's equal inclusion of students from different backgrounds . Students at A&amp;M Commerce are predominantly White with a sizeable Black population. The school has very high racial diversity. 50% percent of students are minorities”. (</a:t>
            </a:r>
            <a:r>
              <a:rPr lang="en" u="sng">
                <a:solidFill>
                  <a:schemeClr val="hlink"/>
                </a:solidFill>
                <a:hlinkClick r:id="rId3"/>
              </a:rPr>
              <a:t>https://www.collegesimply.com/colleges/texas/texas-a-and-m-university-commerce/students/</a:t>
            </a:r>
            <a:r>
              <a:rPr lang="en"/>
              <a:t>)</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c0e24012e_0_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c0e24012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5 minutes </a:t>
            </a:r>
            <a:endParaRPr b="1"/>
          </a:p>
          <a:p>
            <a:pPr marL="0" lvl="0" indent="0" algn="l" rtl="0">
              <a:spcBef>
                <a:spcPts val="0"/>
              </a:spcBef>
              <a:spcAft>
                <a:spcPts val="0"/>
              </a:spcAft>
              <a:buNone/>
            </a:pPr>
            <a:r>
              <a:rPr lang="en"/>
              <a:t>Open with a question - answers should lead to the need for classroom community - and recognizing the silent ones. Are there some students who look lost and disinterested? Or are there others who sit passively and never speak up; leaving the vocal ones to respond and speak for the class. Once, when I asked a group of Latina students why they never talked in class, I was told that no one wanted to hear what they have to say. Have you ever wondered about the silent voices in the room? How can you draw them into the class discussion. Although a lack of engagement may look like apathy at times; maybe engagement is tied really tied to a sense of agency or self-confidence. </a:t>
            </a:r>
            <a:endParaRPr/>
          </a:p>
          <a:p>
            <a:pPr marL="0" lvl="0" indent="0" algn="l" rtl="0">
              <a:spcBef>
                <a:spcPts val="0"/>
              </a:spcBef>
              <a:spcAft>
                <a:spcPts val="0"/>
              </a:spcAft>
              <a:buNone/>
            </a:pPr>
            <a:endParaRPr/>
          </a:p>
          <a:p>
            <a:pPr marL="0" lvl="0" indent="0" algn="l" rtl="0">
              <a:spcBef>
                <a:spcPts val="0"/>
              </a:spcBef>
              <a:spcAft>
                <a:spcPts val="0"/>
              </a:spcAft>
              <a:buNone/>
            </a:pPr>
            <a:r>
              <a:rPr lang="en"/>
              <a:t>Whole group or think/pair/share - depending on group interaction and time.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c0e24012e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c0e2401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1 minute</a:t>
            </a:r>
            <a:endParaRPr b="1"/>
          </a:p>
          <a:p>
            <a:pPr marL="0" lvl="0" indent="0" algn="l" rtl="0">
              <a:spcBef>
                <a:spcPts val="0"/>
              </a:spcBef>
              <a:spcAft>
                <a:spcPts val="0"/>
              </a:spcAft>
              <a:buNone/>
            </a:pPr>
            <a:r>
              <a:rPr lang="en"/>
              <a:t>Some might tie self-confidence and agency to a sense of interpersonal awareness and competence. Colleen Conley claims that students students’ success in college is related to their social and emotional skills, which may be too often overlooked. Consequently, personal and interpersonal awareness and competence lead to developing a keen sense of agency, and hopefully academic and social engagement.</a:t>
            </a:r>
            <a:endParaRPr/>
          </a:p>
          <a:p>
            <a:pPr marL="0" lvl="0" indent="0" algn="l" rtl="0">
              <a:spcBef>
                <a:spcPts val="0"/>
              </a:spcBef>
              <a:spcAft>
                <a:spcPts val="0"/>
              </a:spcAft>
              <a:buNone/>
            </a:pPr>
            <a:endParaRPr/>
          </a:p>
          <a:p>
            <a:pPr marL="0" lvl="0" indent="0" algn="ctr" rtl="0">
              <a:spcBef>
                <a:spcPts val="6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c1008300c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c1008300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1 minute</a:t>
            </a:r>
            <a:endParaRPr b="1"/>
          </a:p>
          <a:p>
            <a:pPr marL="0" lvl="0" indent="0" algn="l" rtl="0">
              <a:spcBef>
                <a:spcPts val="0"/>
              </a:spcBef>
              <a:spcAft>
                <a:spcPts val="0"/>
              </a:spcAft>
              <a:buNone/>
            </a:pPr>
            <a:r>
              <a:rPr lang="en"/>
              <a:t>The activity we will share with you today stems from two theories including social and emotional learning and culturally responsive teaching. Our work specifically touches on the highlighted bullets. We invite you to participate in a brief writing activity that we have found helps to establish a sense of community in the classroom by building students’ sense of self-awareness, social awareness, and relationship skills by developing knowledge of cultural diversity, demonstrating cultural caring and build a learning community, and initiate steps toward maintaining cross-cultural communications.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bc761ef73_1_25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bc761ef73_1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1 minute</a:t>
            </a:r>
            <a:endParaRPr b="1"/>
          </a:p>
          <a:p>
            <a:pPr marL="0" lvl="0" indent="0" algn="l" rtl="0">
              <a:spcBef>
                <a:spcPts val="0"/>
              </a:spcBef>
              <a:spcAft>
                <a:spcPts val="0"/>
              </a:spcAft>
              <a:buNone/>
            </a:pPr>
            <a:r>
              <a:rPr lang="en"/>
              <a:t>As educators we know that the hard work of writing moves us to grapple with ideas and make meaning with language. Because writing is thinking, it also represents a piece of ourselves. Today we will use a poetry template to prompt thinking about our personal identities as a guiding tool for building community in the classroom through a shared writing activity. To build trust, it is important for students to see their instructors work through the hard parts of writing with them. Sometimes writing makes us feel vulnerable and yet powerful at the same time. Working through this process together communicates a sense of empathy and agency while building community of learners across the unique identities this poem will reveal.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3 minutes</a:t>
            </a:r>
            <a:endParaRPr b="1"/>
          </a:p>
          <a:p>
            <a:pPr marL="0" lvl="0" indent="0" algn="l" rtl="0">
              <a:spcBef>
                <a:spcPts val="0"/>
              </a:spcBef>
              <a:spcAft>
                <a:spcPts val="0"/>
              </a:spcAft>
              <a:buNone/>
            </a:pPr>
            <a:r>
              <a:rPr lang="en"/>
              <a:t>An educator and writer from the Appalachian Mountains in Kentucky, George Ella Lyon, wrote the first </a:t>
            </a:r>
            <a:r>
              <a:rPr lang="en" i="1"/>
              <a:t>Where I’m From</a:t>
            </a:r>
            <a:r>
              <a:rPr lang="en"/>
              <a:t> poem.Using environmental artifacts and family memories, her poem exploring her identity has been replicated in national projects for social justice and schools across the country. You can learn more about George Ella Lyon and her work at her website:  </a:t>
            </a:r>
            <a:r>
              <a:rPr lang="en" u="sng">
                <a:solidFill>
                  <a:schemeClr val="dk2"/>
                </a:solidFill>
                <a:hlinkClick r:id="rId3"/>
              </a:rPr>
              <a:t>http://www.georgeellalyon.com/where.html</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I first learned about this poem as a participant of the North Star of Texas Writing Project, which is part of the National Writing Project which focuses on teachers leading teachers to teach writing. Watch this video found online of Lyon’s poem using Powtoons. You can also find a model of the poem I wrote during that institute is in your handouts.</a:t>
            </a:r>
            <a:endParaRPr/>
          </a:p>
          <a:p>
            <a:pPr marL="0" lvl="0" indent="0" algn="l" rtl="0">
              <a:spcBef>
                <a:spcPts val="0"/>
              </a:spcBef>
              <a:spcAft>
                <a:spcPts val="0"/>
              </a:spcAft>
              <a:buNone/>
            </a:pPr>
            <a:endParaRPr/>
          </a:p>
          <a:p>
            <a:pPr marL="0" lvl="0" indent="0" algn="l" rtl="0">
              <a:spcBef>
                <a:spcPts val="0"/>
              </a:spcBef>
              <a:spcAft>
                <a:spcPts val="0"/>
              </a:spcAft>
              <a:buNone/>
            </a:pPr>
            <a:r>
              <a:rPr lang="en"/>
              <a:t>Jackie 7-13</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2 minutes</a:t>
            </a:r>
            <a:endParaRPr b="1"/>
          </a:p>
          <a:p>
            <a:pPr marL="0" lvl="0" indent="0" algn="l" rtl="0">
              <a:spcBef>
                <a:spcPts val="0"/>
              </a:spcBef>
              <a:spcAft>
                <a:spcPts val="0"/>
              </a:spcAft>
              <a:buNone/>
            </a:pPr>
            <a:r>
              <a:rPr lang="en"/>
              <a:t>So here is the template, which you will also find in your hand-outs. The pattern is simple. Each line begins with I am from and prompts you to consider artifacts to describe specific memories. In your hand out you will see this template and a more detailed template by asking for adjectives to prompt description in some places. (Read the template).</a:t>
            </a:r>
            <a:endParaRPr/>
          </a:p>
          <a:p>
            <a:pPr marL="0" lvl="0" indent="0" algn="l" rtl="0">
              <a:spcBef>
                <a:spcPts val="0"/>
              </a:spcBef>
              <a:spcAft>
                <a:spcPts val="0"/>
              </a:spcAft>
              <a:buNone/>
            </a:pPr>
            <a:endParaRPr/>
          </a:p>
          <a:p>
            <a:pPr marL="0" lvl="0" indent="0" algn="l" rtl="0">
              <a:spcBef>
                <a:spcPts val="0"/>
              </a:spcBef>
              <a:spcAft>
                <a:spcPts val="0"/>
              </a:spcAft>
              <a:buNone/>
            </a:pPr>
            <a:r>
              <a:rPr lang="en"/>
              <a:t>Templates for handouts: </a:t>
            </a:r>
            <a:r>
              <a:rPr lang="en" u="sng">
                <a:solidFill>
                  <a:schemeClr val="hlink"/>
                </a:solidFill>
                <a:hlinkClick r:id="rId3"/>
              </a:rPr>
              <a:t>https://www.sausd.us/cms/lib/CA01000471/Centricity/Domain/3043/I%20Am%20From%20Poem.pdf</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bc761eac2_0_2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bc761eac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3 minutes</a:t>
            </a:r>
            <a:endParaRPr b="1"/>
          </a:p>
          <a:p>
            <a:pPr marL="0" lvl="0" indent="0" algn="l" rtl="0">
              <a:spcBef>
                <a:spcPts val="0"/>
              </a:spcBef>
              <a:spcAft>
                <a:spcPts val="0"/>
              </a:spcAft>
              <a:buNone/>
            </a:pPr>
            <a:r>
              <a:rPr lang="en"/>
              <a:t>Here you will see my version of the poem I wrote in 2008 which features elements of my bicultural heritage. (Read aloud). The poem on the left, Sweet George Tea, was written by Carol Revelle, also a consultant with the same writing project and our faculty colleague who could not be with here with us today. Her poem features her growing up in Georgia. You will notice that neither of our poems follow the same format as the original. Instead we used Lyon’s prompts in her template to shape our own poetic style. Many of us at Texas A&amp;M Commerce have used this poem in our education classes at the beginning of the semester to establish rapport and break down barriers in the beginning of our courses. As teacher educators, we also hope to give our students a tool to use when they become teachers. The poem on the included the poem on the right is a bilingual poem written by one of my student teachers featuring her Puerto Rican heritage.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86" name="Google Shape;8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chemeClr val="accent6"/>
                </a:solidFill>
              </a:rPr>
              <a:t>“</a:t>
            </a:r>
            <a:endParaRPr sz="9600" b="1">
              <a:solidFill>
                <a:schemeClr val="accent6"/>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4" name="Google Shape;64;p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
        <p:cNvGrpSpPr/>
        <p:nvPr/>
      </p:nvGrpSpPr>
      <p:grpSpPr>
        <a:xfrm>
          <a:off x="0" y="0"/>
          <a:ext cx="0" cy="0"/>
          <a:chOff x="0" y="0"/>
          <a:chExt cx="0" cy="0"/>
        </a:xfrm>
      </p:grpSpPr>
      <p:sp>
        <p:nvSpPr>
          <p:cNvPr id="66" name="Google Shape;66;p9"/>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txBox="1">
            <a:spLocks noGrp="1"/>
          </p:cNvSpPr>
          <p:nvPr>
            <p:ph type="body" idx="1"/>
          </p:nvPr>
        </p:nvSpPr>
        <p:spPr>
          <a:xfrm>
            <a:off x="893700" y="4649963"/>
            <a:ext cx="6462600" cy="350700"/>
          </a:xfrm>
          <a:prstGeom prst="rect">
            <a:avLst/>
          </a:prstGeom>
        </p:spPr>
        <p:txBody>
          <a:bodyPr spcFirstLastPara="1" wrap="square" lIns="91425" tIns="91425" rIns="91425" bIns="91425" anchor="b" anchorCtr="0">
            <a:noAutofit/>
          </a:bodyPr>
          <a:lstStyle>
            <a:lvl1pPr marL="457200" lvl="0" indent="-228600">
              <a:spcBef>
                <a:spcPts val="360"/>
              </a:spcBef>
              <a:spcAft>
                <a:spcPts val="0"/>
              </a:spcAft>
              <a:buClr>
                <a:schemeClr val="dk2"/>
              </a:buClr>
              <a:buSzPts val="1400"/>
              <a:buNone/>
              <a:defRPr sz="1400">
                <a:solidFill>
                  <a:schemeClr val="dk2"/>
                </a:solidFill>
              </a:defRPr>
            </a:lvl1pPr>
          </a:lstStyle>
          <a:p>
            <a:endParaRPr/>
          </a:p>
        </p:txBody>
      </p:sp>
      <p:sp>
        <p:nvSpPr>
          <p:cNvPr id="71" name="Google Shape;71;p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file/d/1aaczO-uDnrrJ8nu1wF3bZU0dW_r8Ytge/view?usp=sharing"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file/d/1vVIDWV1TTSFHyxprKjo8jPxZtpefq_7R/view?usp=sharing"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drive.google.com/open?id=1a5qG4Xk-_zxbOYgg3aMdLUCTjYahukTI"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hyperlink" Target="http://www.youtube.com/watch?v=680fpKmjdnI" TargetMode="External"/><Relationship Id="rId3" Type="http://schemas.openxmlformats.org/officeDocument/2006/relationships/hyperlink" Target="http://www.youtube.com/watch?v=epx8dyq_8Pg" TargetMode="External"/><Relationship Id="rId7" Type="http://schemas.openxmlformats.org/officeDocument/2006/relationships/hyperlink" Target="http://www.youtube.com/watch?v=SikAqX8fO9U" TargetMode="External"/><Relationship Id="rId12"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jpg"/><Relationship Id="rId11" Type="http://schemas.openxmlformats.org/officeDocument/2006/relationships/hyperlink" Target="http://www.youtube.com/watch?v=QlipnSVO6gg" TargetMode="External"/><Relationship Id="rId5" Type="http://schemas.openxmlformats.org/officeDocument/2006/relationships/hyperlink" Target="http://www.youtube.com/watch?v=rdMppP8HxOk" TargetMode="External"/><Relationship Id="rId15" Type="http://schemas.openxmlformats.org/officeDocument/2006/relationships/comments" Target="../comments/comment1.xml"/><Relationship Id="rId10" Type="http://schemas.openxmlformats.org/officeDocument/2006/relationships/image" Target="../media/image11.jpg"/><Relationship Id="rId4" Type="http://schemas.openxmlformats.org/officeDocument/2006/relationships/image" Target="../media/image8.jpg"/><Relationship Id="rId9" Type="http://schemas.openxmlformats.org/officeDocument/2006/relationships/hyperlink" Target="http://www.youtube.com/watch?v=5tdJJw6mG1c" TargetMode="External"/><Relationship Id="rId1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jaStkylzl6Q"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hyperlink" Target="https://global.umn.edu/icc/documents/I_Am_From_Faculty_Guide.pdf"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comments" Target="../comments/comment2.xml"/><Relationship Id="rId4" Type="http://schemas.openxmlformats.org/officeDocument/2006/relationships/hyperlink" Target="http://www.georgeellalyon.com/where.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ww.collegesimply.com/colleges/texas/texas-a-and-m-university-commerce/students/" TargetMode="External"/><Relationship Id="rId7" Type="http://schemas.openxmlformats.org/officeDocument/2006/relationships/comments" Target="../comments/comment3.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www.georgeellalyon.com/where.html" TargetMode="External"/><Relationship Id="rId5" Type="http://schemas.openxmlformats.org/officeDocument/2006/relationships/hyperlink" Target="http://jte.sagepub.com/content/53/2/106" TargetMode="External"/><Relationship Id="rId4" Type="http://schemas.openxmlformats.org/officeDocument/2006/relationships/hyperlink" Target="https://www.youtube.com/watch?time_continue=6&amp;v=T-9KwCTJRyI&amp;feature=emb_log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georgeellalyon.com/where.html"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3.jpg"/><Relationship Id="rId4" Type="http://schemas.openxmlformats.org/officeDocument/2006/relationships/hyperlink" Target="http://www.youtube.com/watch?v=T-9KwCTJRy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sausd.us/cms/lib/CA01000471/Centricity/Domain/3043/I%20Am%20From%20Poem.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3"/>
          <p:cNvSpPr txBox="1">
            <a:spLocks noGrp="1"/>
          </p:cNvSpPr>
          <p:nvPr>
            <p:ph type="ctrTitle"/>
          </p:nvPr>
        </p:nvSpPr>
        <p:spPr>
          <a:xfrm>
            <a:off x="523350" y="806350"/>
            <a:ext cx="7975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Using Student-Created Poetry to Build Community</a:t>
            </a:r>
            <a:endParaRPr/>
          </a:p>
        </p:txBody>
      </p:sp>
      <p:sp>
        <p:nvSpPr>
          <p:cNvPr id="92" name="Google Shape;92;p13"/>
          <p:cNvSpPr txBox="1"/>
          <p:nvPr/>
        </p:nvSpPr>
        <p:spPr>
          <a:xfrm>
            <a:off x="523350" y="2733700"/>
            <a:ext cx="4081200" cy="13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2185C5"/>
                </a:solidFill>
                <a:latin typeface="Calibri"/>
                <a:ea typeface="Calibri"/>
                <a:cs typeface="Calibri"/>
                <a:sym typeface="Calibri"/>
              </a:rPr>
              <a:t>Laura Slay, Jacqueline Riley &amp; Carol Revelle</a:t>
            </a:r>
            <a:endParaRPr sz="1600">
              <a:solidFill>
                <a:srgbClr val="2185C5"/>
              </a:solidFill>
              <a:latin typeface="Calibri"/>
              <a:ea typeface="Calibri"/>
              <a:cs typeface="Calibri"/>
              <a:sym typeface="Calibri"/>
            </a:endParaRPr>
          </a:p>
          <a:p>
            <a:pPr marL="0" lvl="0" indent="0" algn="l" rtl="0">
              <a:spcBef>
                <a:spcPts val="0"/>
              </a:spcBef>
              <a:spcAft>
                <a:spcPts val="0"/>
              </a:spcAft>
              <a:buNone/>
            </a:pPr>
            <a:r>
              <a:rPr lang="en" sz="1600">
                <a:solidFill>
                  <a:srgbClr val="2185C5"/>
                </a:solidFill>
                <a:latin typeface="Calibri"/>
                <a:ea typeface="Calibri"/>
                <a:cs typeface="Calibri"/>
                <a:sym typeface="Calibri"/>
              </a:rPr>
              <a:t>Texas A&amp;M University - Commerce</a:t>
            </a:r>
            <a:endParaRPr sz="1600">
              <a:solidFill>
                <a:srgbClr val="2185C5"/>
              </a:solidFill>
              <a:latin typeface="Calibri"/>
              <a:ea typeface="Calibri"/>
              <a:cs typeface="Calibri"/>
              <a:sym typeface="Calibri"/>
            </a:endParaRPr>
          </a:p>
          <a:p>
            <a:pPr marL="0" lvl="0" indent="0" algn="l" rtl="0">
              <a:spcBef>
                <a:spcPts val="0"/>
              </a:spcBef>
              <a:spcAft>
                <a:spcPts val="0"/>
              </a:spcAft>
              <a:buNone/>
            </a:pPr>
            <a:endParaRPr sz="1600">
              <a:solidFill>
                <a:srgbClr val="2185C5"/>
              </a:solidFill>
              <a:latin typeface="Calibri"/>
              <a:ea typeface="Calibri"/>
              <a:cs typeface="Calibri"/>
              <a:sym typeface="Calibri"/>
            </a:endParaRPr>
          </a:p>
          <a:p>
            <a:pPr marL="0" lvl="0" indent="0" algn="l" rtl="0">
              <a:spcBef>
                <a:spcPts val="0"/>
              </a:spcBef>
              <a:spcAft>
                <a:spcPts val="0"/>
              </a:spcAft>
              <a:buNone/>
            </a:pPr>
            <a:r>
              <a:rPr lang="en" sz="1600">
                <a:solidFill>
                  <a:srgbClr val="2185C5"/>
                </a:solidFill>
                <a:latin typeface="Calibri"/>
                <a:ea typeface="Calibri"/>
                <a:cs typeface="Calibri"/>
                <a:sym typeface="Calibri"/>
              </a:rPr>
              <a:t>Lilly Conference - January 2020</a:t>
            </a:r>
            <a:endParaRPr sz="1600">
              <a:solidFill>
                <a:srgbClr val="2185C5"/>
              </a:solidFill>
              <a:latin typeface="Calibri"/>
              <a:ea typeface="Calibri"/>
              <a:cs typeface="Calibri"/>
              <a:sym typeface="Calibri"/>
            </a:endParaRPr>
          </a:p>
          <a:p>
            <a:pPr marL="0" lvl="0" indent="0" algn="l" rtl="0">
              <a:spcBef>
                <a:spcPts val="0"/>
              </a:spcBef>
              <a:spcAft>
                <a:spcPts val="0"/>
              </a:spcAft>
              <a:buNone/>
            </a:pPr>
            <a:r>
              <a:rPr lang="en" sz="1600">
                <a:solidFill>
                  <a:srgbClr val="2185C5"/>
                </a:solidFill>
                <a:latin typeface="Calibri"/>
                <a:ea typeface="Calibri"/>
                <a:cs typeface="Calibri"/>
                <a:sym typeface="Calibri"/>
              </a:rPr>
              <a:t>Austin, TX</a:t>
            </a:r>
            <a:endParaRPr sz="1600">
              <a:solidFill>
                <a:srgbClr val="2185C5"/>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167" name="Google Shape;167;p22"/>
          <p:cNvSpPr txBox="1">
            <a:spLocks noGrp="1"/>
          </p:cNvSpPr>
          <p:nvPr>
            <p:ph type="title"/>
          </p:nvPr>
        </p:nvSpPr>
        <p:spPr>
          <a:xfrm>
            <a:off x="893625" y="204276"/>
            <a:ext cx="6462600" cy="43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u="sng">
                <a:solidFill>
                  <a:schemeClr val="hlink"/>
                </a:solidFill>
                <a:hlinkClick r:id="rId3"/>
              </a:rPr>
              <a:t>Sweet Georgia Tea</a:t>
            </a:r>
            <a:r>
              <a:rPr lang="en" sz="1800"/>
              <a:t> </a:t>
            </a:r>
            <a:endParaRPr sz="1800"/>
          </a:p>
        </p:txBody>
      </p:sp>
      <p:sp>
        <p:nvSpPr>
          <p:cNvPr id="168" name="Google Shape;168;p22"/>
          <p:cNvSpPr txBox="1">
            <a:spLocks noGrp="1"/>
          </p:cNvSpPr>
          <p:nvPr>
            <p:ph type="body" idx="1"/>
          </p:nvPr>
        </p:nvSpPr>
        <p:spPr>
          <a:xfrm>
            <a:off x="1340688" y="568275"/>
            <a:ext cx="3136800" cy="4425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I am from sweet Georgia tea,</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Sweet and smooth as syrup.</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I am from the pine straw</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That blankets the naked fertile earth and the red clay.</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I am from hot humid air</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Of slow moving ladies</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And long suffering days in the heat.</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I’m from sheet cake birthdays</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and macaroni and one-inch-thick cheese,</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Judy’s girl, who is Nadine’s girl, who is Grace’s girl, who is Lena’s girl.</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I’m from doing the best-you-know-how</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And “do I say not as I did”</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because “you know better” and “you’ll know when.”</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I’m from “acting like a girl should,”</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so one day she might be able to get married.</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I</a:t>
            </a:r>
            <a:endParaRPr/>
          </a:p>
        </p:txBody>
      </p:sp>
      <p:sp>
        <p:nvSpPr>
          <p:cNvPr id="169" name="Google Shape;169;p22"/>
          <p:cNvSpPr txBox="1">
            <a:spLocks noGrp="1"/>
          </p:cNvSpPr>
          <p:nvPr>
            <p:ph type="body" idx="2"/>
          </p:nvPr>
        </p:nvSpPr>
        <p:spPr>
          <a:xfrm>
            <a:off x="4666513" y="80250"/>
            <a:ext cx="3136800" cy="4983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I’m from depression ethics and family lunches</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Of garden grown potato soup and peeled tomatoes.</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From the state of Tennessee until World War II</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And the migration to work at the Savannah River Bomb Plant,</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The four daughters and finally two boys.</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Between the two pieces of glass</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Are the doilies for Grace Cecelia</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Made by Lena Elizabeth</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Never owned by Vivian Nadine or Judy Carol</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Now on the wall for safe keeping</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For Hope Elizabeth and Hannah Carol</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A straight line of girls.</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I am these women</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And sweet Georgia tea.</a:t>
            </a:r>
            <a:endParaRPr sz="120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r>
              <a:rPr lang="en" sz="1200">
                <a:solidFill>
                  <a:srgbClr val="000000"/>
                </a:solidFill>
                <a:latin typeface="Arial"/>
                <a:ea typeface="Arial"/>
                <a:cs typeface="Arial"/>
                <a:sym typeface="Arial"/>
              </a:rPr>
              <a:t>-</a:t>
            </a:r>
            <a:r>
              <a:rPr lang="en" sz="1200">
                <a:solidFill>
                  <a:srgbClr val="000000"/>
                </a:solidFill>
                <a:latin typeface="Times New Roman"/>
                <a:ea typeface="Times New Roman"/>
                <a:cs typeface="Times New Roman"/>
                <a:sym typeface="Times New Roman"/>
              </a:rPr>
              <a:t>      </a:t>
            </a:r>
            <a:r>
              <a:rPr lang="en" sz="1200">
                <a:solidFill>
                  <a:srgbClr val="000000"/>
                </a:solidFill>
                <a:latin typeface="Arial"/>
                <a:ea typeface="Arial"/>
                <a:cs typeface="Arial"/>
                <a:sym typeface="Arial"/>
              </a:rPr>
              <a:t>Carol Lee Revelle</a:t>
            </a:r>
            <a:endParaRPr sz="120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r>
              <a:rPr lang="en" sz="1200">
                <a:solidFill>
                  <a:srgbClr val="000000"/>
                </a:solidFill>
                <a:latin typeface="Arial"/>
                <a:ea typeface="Arial"/>
                <a:cs typeface="Arial"/>
                <a:sym typeface="Arial"/>
              </a:rPr>
              <a:t>       June 6, 2006</a:t>
            </a:r>
            <a:endParaRPr sz="1200">
              <a:solidFill>
                <a:srgbClr val="000000"/>
              </a:solidFill>
              <a:latin typeface="Arial"/>
              <a:ea typeface="Arial"/>
              <a:cs typeface="Arial"/>
              <a:sym typeface="Arial"/>
            </a:endParaRPr>
          </a:p>
          <a:p>
            <a:pPr marL="0" lvl="0" indent="0" algn="l" rtl="0">
              <a:spcBef>
                <a:spcPts val="6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175" name="Google Shape;175;p23"/>
          <p:cNvSpPr txBox="1">
            <a:spLocks noGrp="1"/>
          </p:cNvSpPr>
          <p:nvPr>
            <p:ph type="title"/>
          </p:nvPr>
        </p:nvSpPr>
        <p:spPr>
          <a:xfrm>
            <a:off x="893625" y="204276"/>
            <a:ext cx="6462600" cy="43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u="sng">
                <a:solidFill>
                  <a:schemeClr val="hlink"/>
                </a:solidFill>
                <a:hlinkClick r:id="rId3"/>
              </a:rPr>
              <a:t>Where I’m From</a:t>
            </a:r>
            <a:endParaRPr sz="1800"/>
          </a:p>
        </p:txBody>
      </p:sp>
      <p:sp>
        <p:nvSpPr>
          <p:cNvPr id="176" name="Google Shape;176;p23"/>
          <p:cNvSpPr txBox="1">
            <a:spLocks noGrp="1"/>
          </p:cNvSpPr>
          <p:nvPr>
            <p:ph type="body" idx="1"/>
          </p:nvPr>
        </p:nvSpPr>
        <p:spPr>
          <a:xfrm>
            <a:off x="1340688" y="568275"/>
            <a:ext cx="3136800" cy="44253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I am from Wonder bread</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and rabbit ears,</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of </a:t>
            </a:r>
            <a:r>
              <a:rPr lang="en" sz="1100" i="1">
                <a:solidFill>
                  <a:srgbClr val="000000"/>
                </a:solidFill>
                <a:latin typeface="Arial"/>
                <a:ea typeface="Arial"/>
                <a:cs typeface="Arial"/>
                <a:sym typeface="Arial"/>
              </a:rPr>
              <a:t>Father Knows Best;</a:t>
            </a:r>
            <a:endParaRPr sz="1100" i="1">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when reality hid behind the façade of blissful perfection.</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I am from the simplicity of our California cottage;</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just two women and a cat,</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the serenity of our Connecticut estate;</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three additional siblings and a dad.</a:t>
            </a:r>
            <a:endParaRPr sz="11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I am from the shield of Conrad’s cover,</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the sanctuary of Carmona’s cariño,</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the shelter of Hofer’s halo,</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and the steadfastness of Fisher’s foundation.</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I am bicoastal and bilingual;</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from the Giants to the Yankees.</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Chile bore my ancestors;</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Mexico raised my mother.</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a:p>
        </p:txBody>
      </p:sp>
      <p:sp>
        <p:nvSpPr>
          <p:cNvPr id="177" name="Google Shape;177;p23"/>
          <p:cNvSpPr txBox="1">
            <a:spLocks noGrp="1"/>
          </p:cNvSpPr>
          <p:nvPr>
            <p:ph type="body" idx="2"/>
          </p:nvPr>
        </p:nvSpPr>
        <p:spPr>
          <a:xfrm>
            <a:off x="4666513" y="80250"/>
            <a:ext cx="3136800" cy="4983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I am the daughter of the unknown Alfredo</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and the beloved Russ,</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empanadas, enchiladas,</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Saturday night steak and pie á la mode.</a:t>
            </a:r>
            <a:endParaRPr sz="11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I am from the Dominican Sisters,</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nestled in Catholic tradition,</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where uniforms, oxfords, and penny loafers</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framed my education.</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I am from</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the “sky’s the limit”,</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“reach for the stars”, and</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“learn to walk among kings, in a gown or in blue jeans”.</a:t>
            </a:r>
            <a:endParaRPr sz="11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From this love, this faith, this courage</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and devotion,</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I am passion’s child,</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I am The Wa.</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endParaRPr sz="1100">
              <a:solidFill>
                <a:srgbClr val="000000"/>
              </a:solidFill>
              <a:latin typeface="Arial"/>
              <a:ea typeface="Arial"/>
              <a:cs typeface="Arial"/>
              <a:sym typeface="Arial"/>
            </a:endParaRPr>
          </a:p>
          <a:p>
            <a:pPr marL="1371600" lvl="0" indent="0" algn="ctr" rtl="0">
              <a:lnSpc>
                <a:spcPct val="115000"/>
              </a:lnSpc>
              <a:spcBef>
                <a:spcPts val="0"/>
              </a:spcBef>
              <a:spcAft>
                <a:spcPts val="0"/>
              </a:spcAft>
              <a:buNone/>
            </a:pPr>
            <a:r>
              <a:rPr lang="en" sz="1100">
                <a:solidFill>
                  <a:srgbClr val="000000"/>
                </a:solidFill>
                <a:latin typeface="Arial"/>
                <a:ea typeface="Arial"/>
                <a:cs typeface="Arial"/>
                <a:sym typeface="Arial"/>
              </a:rPr>
              <a:t>-- Laura Slay</a:t>
            </a:r>
            <a:endParaRPr sz="1100">
              <a:solidFill>
                <a:srgbClr val="000000"/>
              </a:solidFill>
              <a:latin typeface="Arial"/>
              <a:ea typeface="Arial"/>
              <a:cs typeface="Arial"/>
              <a:sym typeface="Arial"/>
            </a:endParaRPr>
          </a:p>
          <a:p>
            <a:pPr marL="1371600" lvl="0" indent="0" algn="ctr" rtl="0">
              <a:lnSpc>
                <a:spcPct val="115000"/>
              </a:lnSpc>
              <a:spcBef>
                <a:spcPts val="0"/>
              </a:spcBef>
              <a:spcAft>
                <a:spcPts val="0"/>
              </a:spcAft>
              <a:buNone/>
            </a:pPr>
            <a:r>
              <a:rPr lang="en" sz="1100">
                <a:solidFill>
                  <a:srgbClr val="000000"/>
                </a:solidFill>
                <a:latin typeface="Arial"/>
                <a:ea typeface="Arial"/>
                <a:cs typeface="Arial"/>
                <a:sym typeface="Arial"/>
              </a:rPr>
              <a:t>    June 2008</a:t>
            </a: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endParaRPr sz="11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100">
                <a:solidFill>
                  <a:srgbClr val="000000"/>
                </a:solidFill>
                <a:latin typeface="Arial"/>
                <a:ea typeface="Arial"/>
                <a:cs typeface="Arial"/>
                <a:sym typeface="Arial"/>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183" name="Google Shape;183;p24"/>
          <p:cNvSpPr txBox="1">
            <a:spLocks noGrp="1"/>
          </p:cNvSpPr>
          <p:nvPr>
            <p:ph type="title"/>
          </p:nvPr>
        </p:nvSpPr>
        <p:spPr>
          <a:xfrm>
            <a:off x="893625" y="436751"/>
            <a:ext cx="6462600" cy="43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i="1" u="sng">
                <a:solidFill>
                  <a:schemeClr val="hlink"/>
                </a:solidFill>
                <a:hlinkClick r:id="rId3"/>
              </a:rPr>
              <a:t>I am from</a:t>
            </a:r>
            <a:endParaRPr sz="1800" i="1"/>
          </a:p>
        </p:txBody>
      </p:sp>
      <p:sp>
        <p:nvSpPr>
          <p:cNvPr id="184" name="Google Shape;184;p24"/>
          <p:cNvSpPr txBox="1">
            <a:spLocks noGrp="1"/>
          </p:cNvSpPr>
          <p:nvPr>
            <p:ph type="body" idx="1"/>
          </p:nvPr>
        </p:nvSpPr>
        <p:spPr>
          <a:xfrm>
            <a:off x="647250" y="869050"/>
            <a:ext cx="3507300" cy="41244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r>
              <a:rPr lang="en" sz="1400" i="1">
                <a:solidFill>
                  <a:srgbClr val="000000"/>
                </a:solidFill>
                <a:latin typeface="Cambria"/>
                <a:ea typeface="Cambria"/>
                <a:cs typeface="Cambria"/>
                <a:sym typeface="Cambria"/>
              </a:rPr>
              <a:t>I am from el sofrito </a:t>
            </a: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r>
              <a:rPr lang="en" sz="1400" i="1">
                <a:solidFill>
                  <a:srgbClr val="000000"/>
                </a:solidFill>
                <a:latin typeface="Cambria"/>
                <a:ea typeface="Cambria"/>
                <a:cs typeface="Cambria"/>
                <a:sym typeface="Cambria"/>
              </a:rPr>
              <a:t>From hahichuela and Adobo </a:t>
            </a: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r>
              <a:rPr lang="en" sz="1400" i="1">
                <a:solidFill>
                  <a:srgbClr val="000000"/>
                </a:solidFill>
                <a:latin typeface="Cambria"/>
                <a:ea typeface="Cambria"/>
                <a:cs typeface="Cambria"/>
                <a:sym typeface="Cambria"/>
              </a:rPr>
              <a:t>I am from the humidity </a:t>
            </a: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r>
              <a:rPr lang="en" sz="1400" i="1">
                <a:solidFill>
                  <a:srgbClr val="000000"/>
                </a:solidFill>
                <a:latin typeface="Cambria"/>
                <a:ea typeface="Cambria"/>
                <a:cs typeface="Cambria"/>
                <a:sym typeface="Cambria"/>
              </a:rPr>
              <a:t>And the smell of Fabuloso </a:t>
            </a: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r>
              <a:rPr lang="en" sz="1400" i="1">
                <a:solidFill>
                  <a:srgbClr val="000000"/>
                </a:solidFill>
                <a:latin typeface="Cambria"/>
                <a:ea typeface="Cambria"/>
                <a:cs typeface="Cambria"/>
                <a:sym typeface="Cambria"/>
              </a:rPr>
              <a:t>I am from the amapola </a:t>
            </a: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r>
              <a:rPr lang="en" sz="1400" i="1">
                <a:solidFill>
                  <a:srgbClr val="000000"/>
                </a:solidFill>
                <a:latin typeface="Cambria"/>
                <a:ea typeface="Cambria"/>
                <a:cs typeface="Cambria"/>
                <a:sym typeface="Cambria"/>
              </a:rPr>
              <a:t>The flamboyán, whose long-gone limbs </a:t>
            </a: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r>
              <a:rPr lang="en" sz="1400" i="1">
                <a:solidFill>
                  <a:srgbClr val="000000"/>
                </a:solidFill>
                <a:latin typeface="Cambria"/>
                <a:ea typeface="Cambria"/>
                <a:cs typeface="Cambria"/>
                <a:sym typeface="Cambria"/>
              </a:rPr>
              <a:t>I remember as if they were my own. </a:t>
            </a: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r>
              <a:rPr lang="en" sz="1400" i="1">
                <a:solidFill>
                  <a:srgbClr val="000000"/>
                </a:solidFill>
                <a:latin typeface="Cambria"/>
                <a:ea typeface="Cambria"/>
                <a:cs typeface="Cambria"/>
                <a:sym typeface="Cambria"/>
              </a:rPr>
              <a:t>I'm from la parranda and el chinchorreo</a:t>
            </a: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r>
              <a:rPr lang="en" sz="1400" i="1">
                <a:solidFill>
                  <a:srgbClr val="000000"/>
                </a:solidFill>
                <a:latin typeface="Cambria"/>
                <a:ea typeface="Cambria"/>
                <a:cs typeface="Cambria"/>
                <a:sym typeface="Cambria"/>
              </a:rPr>
              <a:t> From mis abuelos and mi querido Rojitas </a:t>
            </a: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r>
              <a:rPr lang="en" sz="1400" i="1">
                <a:solidFill>
                  <a:srgbClr val="000000"/>
                </a:solidFill>
                <a:latin typeface="Cambria"/>
                <a:ea typeface="Cambria"/>
                <a:cs typeface="Cambria"/>
                <a:sym typeface="Cambria"/>
              </a:rPr>
              <a:t>I'm from la misa and prayer </a:t>
            </a: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r>
              <a:rPr lang="en" sz="1400" i="1">
                <a:solidFill>
                  <a:srgbClr val="000000"/>
                </a:solidFill>
                <a:latin typeface="Cambria"/>
                <a:ea typeface="Cambria"/>
                <a:cs typeface="Cambria"/>
                <a:sym typeface="Cambria"/>
              </a:rPr>
              <a:t>And from "Dios te bendiga" </a:t>
            </a: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r>
              <a:rPr lang="en" sz="1400" i="1">
                <a:solidFill>
                  <a:srgbClr val="000000"/>
                </a:solidFill>
                <a:latin typeface="Cambria"/>
                <a:ea typeface="Cambria"/>
                <a:cs typeface="Cambria"/>
                <a:sym typeface="Cambria"/>
              </a:rPr>
              <a:t> </a:t>
            </a:r>
            <a:endParaRPr sz="1400" i="1">
              <a:solidFill>
                <a:srgbClr val="000000"/>
              </a:solidFill>
              <a:latin typeface="Cambria"/>
              <a:ea typeface="Cambria"/>
              <a:cs typeface="Cambria"/>
              <a:sym typeface="Cambria"/>
            </a:endParaRPr>
          </a:p>
          <a:p>
            <a:pPr marL="0" lvl="0" indent="0" algn="l" rtl="0">
              <a:lnSpc>
                <a:spcPct val="115000"/>
              </a:lnSpc>
              <a:spcBef>
                <a:spcPts val="0"/>
              </a:spcBef>
              <a:spcAft>
                <a:spcPts val="0"/>
              </a:spcAft>
              <a:buNone/>
            </a:pPr>
            <a:endParaRPr sz="1400" i="1">
              <a:latin typeface="Cambria"/>
              <a:ea typeface="Cambria"/>
              <a:cs typeface="Cambria"/>
              <a:sym typeface="Cambria"/>
            </a:endParaRPr>
          </a:p>
        </p:txBody>
      </p:sp>
      <p:sp>
        <p:nvSpPr>
          <p:cNvPr id="185" name="Google Shape;185;p24"/>
          <p:cNvSpPr txBox="1">
            <a:spLocks noGrp="1"/>
          </p:cNvSpPr>
          <p:nvPr>
            <p:ph type="body" idx="2"/>
          </p:nvPr>
        </p:nvSpPr>
        <p:spPr>
          <a:xfrm>
            <a:off x="4542877" y="80250"/>
            <a:ext cx="4263900" cy="4983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400">
              <a:solidFill>
                <a:srgbClr val="000000"/>
              </a:solidFill>
              <a:latin typeface="Arial"/>
              <a:ea typeface="Arial"/>
              <a:cs typeface="Arial"/>
              <a:sym typeface="Arial"/>
            </a:endParaRPr>
          </a:p>
          <a:p>
            <a:pPr marL="0" lvl="0" indent="0" algn="ctr" rtl="0">
              <a:lnSpc>
                <a:spcPct val="115000"/>
              </a:lnSpc>
              <a:spcBef>
                <a:spcPts val="0"/>
              </a:spcBef>
              <a:spcAft>
                <a:spcPts val="0"/>
              </a:spcAft>
              <a:buNone/>
            </a:pP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r>
              <a:rPr lang="en" sz="1400" i="1">
                <a:solidFill>
                  <a:srgbClr val="000000"/>
                </a:solidFill>
                <a:latin typeface="Cambria"/>
                <a:ea typeface="Cambria"/>
                <a:cs typeface="Cambria"/>
                <a:sym typeface="Cambria"/>
              </a:rPr>
              <a:t>I'm from "se dice usted, no tu" </a:t>
            </a: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r>
              <a:rPr lang="en" sz="1400" i="1">
                <a:solidFill>
                  <a:srgbClr val="000000"/>
                </a:solidFill>
                <a:latin typeface="Cambria"/>
                <a:ea typeface="Cambria"/>
                <a:cs typeface="Cambria"/>
                <a:sym typeface="Cambria"/>
              </a:rPr>
              <a:t>and "treat others as you'd like to be treated" </a:t>
            </a: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r>
              <a:rPr lang="en" sz="1400" i="1">
                <a:solidFill>
                  <a:srgbClr val="000000"/>
                </a:solidFill>
                <a:latin typeface="Cambria"/>
                <a:ea typeface="Cambria"/>
                <a:cs typeface="Cambria"/>
                <a:sym typeface="Cambria"/>
              </a:rPr>
              <a:t>And La Borinqueña </a:t>
            </a: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r>
              <a:rPr lang="en" sz="1400" i="1">
                <a:solidFill>
                  <a:srgbClr val="000000"/>
                </a:solidFill>
                <a:latin typeface="Cambria"/>
                <a:ea typeface="Cambria"/>
                <a:cs typeface="Cambria"/>
                <a:sym typeface="Cambria"/>
              </a:rPr>
              <a:t>I'm from hard work </a:t>
            </a: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r>
              <a:rPr lang="en" sz="1400" i="1">
                <a:solidFill>
                  <a:srgbClr val="000000"/>
                </a:solidFill>
                <a:latin typeface="Cambria"/>
                <a:ea typeface="Cambria"/>
                <a:cs typeface="Cambria"/>
                <a:sym typeface="Cambria"/>
              </a:rPr>
              <a:t>l'm from el Pepino and los enangotaos </a:t>
            </a: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r>
              <a:rPr lang="en" sz="1400" i="1">
                <a:solidFill>
                  <a:srgbClr val="000000"/>
                </a:solidFill>
                <a:latin typeface="Cambria"/>
                <a:ea typeface="Cambria"/>
                <a:cs typeface="Cambria"/>
                <a:sym typeface="Cambria"/>
              </a:rPr>
              <a:t>Mofongo and pemil </a:t>
            </a: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r>
              <a:rPr lang="en" sz="1400" i="1">
                <a:solidFill>
                  <a:srgbClr val="000000"/>
                </a:solidFill>
                <a:latin typeface="Cambria"/>
                <a:ea typeface="Cambria"/>
                <a:cs typeface="Cambria"/>
                <a:sym typeface="Cambria"/>
              </a:rPr>
              <a:t>From the place that Maria tried to silence but could not </a:t>
            </a: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r>
              <a:rPr lang="en" sz="1400" i="1">
                <a:solidFill>
                  <a:srgbClr val="000000"/>
                </a:solidFill>
                <a:latin typeface="Cambria"/>
                <a:ea typeface="Cambria"/>
                <a:cs typeface="Cambria"/>
                <a:sym typeface="Cambria"/>
              </a:rPr>
              <a:t>From the never-ending trips to Crash Boat </a:t>
            </a: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r>
              <a:rPr lang="en" sz="1400" i="1">
                <a:solidFill>
                  <a:srgbClr val="000000"/>
                </a:solidFill>
                <a:latin typeface="Cambria"/>
                <a:ea typeface="Cambria"/>
                <a:cs typeface="Cambria"/>
                <a:sym typeface="Cambria"/>
              </a:rPr>
              <a:t>Y donde el coquí siempre canta </a:t>
            </a: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r>
              <a:rPr lang="en" sz="1400" i="1">
                <a:solidFill>
                  <a:srgbClr val="000000"/>
                </a:solidFill>
                <a:latin typeface="Cambria"/>
                <a:ea typeface="Cambria"/>
                <a:cs typeface="Cambria"/>
                <a:sym typeface="Cambria"/>
              </a:rPr>
              <a:t>I am from La lsla del Encanto </a:t>
            </a: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endParaRPr sz="1400" i="1">
              <a:solidFill>
                <a:srgbClr val="000000"/>
              </a:solidFill>
              <a:latin typeface="Cambria"/>
              <a:ea typeface="Cambria"/>
              <a:cs typeface="Cambria"/>
              <a:sym typeface="Cambria"/>
            </a:endParaRPr>
          </a:p>
          <a:p>
            <a:pPr marL="1371600" lvl="0" indent="0" algn="ctr" rtl="0">
              <a:lnSpc>
                <a:spcPct val="115000"/>
              </a:lnSpc>
              <a:spcBef>
                <a:spcPts val="0"/>
              </a:spcBef>
              <a:spcAft>
                <a:spcPts val="0"/>
              </a:spcAft>
              <a:buNone/>
            </a:pPr>
            <a:r>
              <a:rPr lang="en" sz="1400" i="1">
                <a:solidFill>
                  <a:srgbClr val="000000"/>
                </a:solidFill>
                <a:latin typeface="Cambria"/>
                <a:ea typeface="Cambria"/>
                <a:cs typeface="Cambria"/>
                <a:sym typeface="Cambria"/>
              </a:rPr>
              <a:t>-Albamar Seguinot</a:t>
            </a:r>
            <a:endParaRPr sz="1400" i="1">
              <a:solidFill>
                <a:srgbClr val="000000"/>
              </a:solidFill>
              <a:latin typeface="Cambria"/>
              <a:ea typeface="Cambria"/>
              <a:cs typeface="Cambria"/>
              <a:sym typeface="Cambria"/>
            </a:endParaRPr>
          </a:p>
          <a:p>
            <a:pPr marL="1371600" lvl="0" indent="0" algn="ctr" rtl="0">
              <a:lnSpc>
                <a:spcPct val="115000"/>
              </a:lnSpc>
              <a:spcBef>
                <a:spcPts val="0"/>
              </a:spcBef>
              <a:spcAft>
                <a:spcPts val="0"/>
              </a:spcAft>
              <a:buNone/>
            </a:pPr>
            <a:r>
              <a:rPr lang="en" sz="1400" i="1">
                <a:solidFill>
                  <a:srgbClr val="000000"/>
                </a:solidFill>
                <a:latin typeface="Cambria"/>
                <a:ea typeface="Cambria"/>
                <a:cs typeface="Cambria"/>
                <a:sym typeface="Cambria"/>
              </a:rPr>
              <a:t>March 27, 2019</a:t>
            </a:r>
            <a:endParaRPr sz="1400" i="1">
              <a:solidFill>
                <a:srgbClr val="000000"/>
              </a:solidFill>
              <a:latin typeface="Cambria"/>
              <a:ea typeface="Cambria"/>
              <a:cs typeface="Cambria"/>
              <a:sym typeface="Cambria"/>
            </a:endParaRPr>
          </a:p>
          <a:p>
            <a:pPr marL="0" lvl="0" indent="0" algn="ctr" rtl="0">
              <a:lnSpc>
                <a:spcPct val="115000"/>
              </a:lnSpc>
              <a:spcBef>
                <a:spcPts val="0"/>
              </a:spcBef>
              <a:spcAft>
                <a:spcPts val="0"/>
              </a:spcAft>
              <a:buNone/>
            </a:pPr>
            <a:r>
              <a:rPr lang="en" sz="1400">
                <a:solidFill>
                  <a:srgbClr val="000000"/>
                </a:solidFill>
                <a:latin typeface="Arial"/>
                <a:ea typeface="Arial"/>
                <a:cs typeface="Arial"/>
                <a:sym typeface="Arial"/>
              </a:rPr>
              <a:t> </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Digital Mentor Texts</a:t>
            </a:r>
            <a:endParaRPr/>
          </a:p>
        </p:txBody>
      </p:sp>
      <p:sp>
        <p:nvSpPr>
          <p:cNvPr id="191" name="Google Shape;191;p2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pic>
        <p:nvPicPr>
          <p:cNvPr id="192" name="Google Shape;192;p25" descr="Poetry reading &amp; video of &quot;Where I'm From&quot; by Eden Heimer&#10;Based on &quot;Where I'm From&quot; by George Ella Lion&#10;&#10;Music:&#10;Main Song- &quot;Little Things&quot; by One Direction (Karaoke Version)&#10;End Song- &quot;Home&quot; by Phillip Phillips (Karaoke Version)&#10;&#10;Pictures belong to their rightful owners. At least half of them belong to me.&#10;&#10;I hope you all enjoyed this video! Like, comment, and subscribe for more videos like this one." title="&quot;Where I'm From&quot; - Poetry Video Project">
            <a:hlinkClick r:id="rId3"/>
          </p:cNvPr>
          <p:cNvPicPr preferRelativeResize="0"/>
          <p:nvPr/>
        </p:nvPicPr>
        <p:blipFill>
          <a:blip r:embed="rId4">
            <a:alphaModFix/>
          </a:blip>
          <a:stretch>
            <a:fillRect/>
          </a:stretch>
        </p:blipFill>
        <p:spPr>
          <a:xfrm>
            <a:off x="6082325" y="1326750"/>
            <a:ext cx="1986575" cy="1489925"/>
          </a:xfrm>
          <a:prstGeom prst="rect">
            <a:avLst/>
          </a:prstGeom>
          <a:noFill/>
          <a:ln>
            <a:noFill/>
          </a:ln>
        </p:spPr>
      </p:pic>
      <p:pic>
        <p:nvPicPr>
          <p:cNvPr id="193" name="Google Shape;193;p25" descr="Where I'm From Poem" title="Where I'm From Poem">
            <a:hlinkClick r:id="rId5"/>
          </p:cNvPr>
          <p:cNvPicPr preferRelativeResize="0"/>
          <p:nvPr/>
        </p:nvPicPr>
        <p:blipFill>
          <a:blip r:embed="rId6">
            <a:alphaModFix/>
          </a:blip>
          <a:stretch>
            <a:fillRect/>
          </a:stretch>
        </p:blipFill>
        <p:spPr>
          <a:xfrm>
            <a:off x="893701" y="1326750"/>
            <a:ext cx="1986574" cy="1489925"/>
          </a:xfrm>
          <a:prstGeom prst="rect">
            <a:avLst/>
          </a:prstGeom>
          <a:noFill/>
          <a:ln>
            <a:noFill/>
          </a:ln>
        </p:spPr>
      </p:pic>
      <p:pic>
        <p:nvPicPr>
          <p:cNvPr id="194" name="Google Shape;194;p25" descr="For my English class. Describing where I came from literally and figuratively. (Excuse the nasally voiceover)&#10;The Poem is also included in this description.&#10;Music by Jack Dylan Martin called &quot;Awake&quot;&#10;&#10;I do not own most of the footage used in this video or the background music.&#10;&#10;&#10;&#10;&#10;&#10;&#10;Where I'm From&#10;By Crystal Patino&#10;&#10;I am from a neighborhood of broken war grounds &#10;and from the far oriental lands, often presented on my plate. &#10;My mother's washed cilantro and Sriracha sauce have always diffused in my bowls of noodle soup. &#10;The Vietnam war scarred her thigh, but forever scarred my heart.&#10;&#10;I am from faithful promises that turn gratitude into ashes for loved ones in the afterlife&#10;and elaborate garbs that shake yearly festivals and tournaments.  &#10;&#10;I am from the concrete floors of Mexico, too,&#10;the country in which contains lush mountains that flow with the coolest water my father has ever doused in.&#10;His love for the outdoors and water has always fed my adventurous side.&#10;The plain beans and flour tortillas that once fed him everyday, now lie shelved in my own refrigerator. &#10;&#10;I am from the legacy of a country that allowed him to be free&#10;and the fluffy, voluminous locks that perch on the head of that free man.&#10;&#10;_______________________________________________________&#10;&#10;I am from dirt roads and barbed wire fences with&#10;rural, sunny afternoons and nights full of flickering fireflies. &#10;From the endless carpets of green, to the abundant amount of trees, &#10;and from the muddy roads to the dewy grass; This is where I learned to appreciate and admire mother nature.&#10;&#10;I am from the cinematic view of mountain peaks.&#10;The different types of trout and bass reside in the clear streams of the Carolina mountains.&#10;I am from casual musical gatherings &#10;where banjos and acoustic guitars caress the naturally melodic air to perform folk country and rhythm and blues.  &#10;I am from small bonfire get-togethers in the middle of an acre,&#10;dreaming aloud of larger city goals.&#10;&#10;I am from risk-taking courage &#10;that provides me wisdom and allows me to seize the day,&#10;for nothing is more frightening than human stubbornness.&#10;In the end, I'm just soulful energy trapped in a collage of atoms waiting to be emerged.&#10; &#10;But ultimately, I am from an inseparable love that allows me to reminisce, learn and move towards success with disclosure.&#10;&#10;That is where I am truly from.&#10;&#10;(If you've actually read to this point- kudos to you! lol. And thank you, of course.)" title="Digital Poem- Where I'm From">
            <a:hlinkClick r:id="rId7"/>
          </p:cNvPr>
          <p:cNvPicPr preferRelativeResize="0"/>
          <p:nvPr/>
        </p:nvPicPr>
        <p:blipFill>
          <a:blip r:embed="rId8">
            <a:alphaModFix/>
          </a:blip>
          <a:stretch>
            <a:fillRect/>
          </a:stretch>
        </p:blipFill>
        <p:spPr>
          <a:xfrm>
            <a:off x="3488021" y="3207000"/>
            <a:ext cx="1986566" cy="1489925"/>
          </a:xfrm>
          <a:prstGeom prst="rect">
            <a:avLst/>
          </a:prstGeom>
          <a:noFill/>
          <a:ln>
            <a:noFill/>
          </a:ln>
        </p:spPr>
      </p:pic>
      <p:pic>
        <p:nvPicPr>
          <p:cNvPr id="195" name="Google Shape;195;p25" descr="A visual poem based on &quot;Where I'm From&quot; by George Ella Lyon, created by Hana Dahl&#10;&#10; Tamalpais High School AIM 2013 Production" title="Where I'm From">
            <a:hlinkClick r:id="rId9"/>
          </p:cNvPr>
          <p:cNvPicPr preferRelativeResize="0"/>
          <p:nvPr/>
        </p:nvPicPr>
        <p:blipFill>
          <a:blip r:embed="rId10">
            <a:alphaModFix/>
          </a:blip>
          <a:stretch>
            <a:fillRect/>
          </a:stretch>
        </p:blipFill>
        <p:spPr>
          <a:xfrm>
            <a:off x="6082325" y="3206999"/>
            <a:ext cx="1986575" cy="1489925"/>
          </a:xfrm>
          <a:prstGeom prst="rect">
            <a:avLst/>
          </a:prstGeom>
          <a:noFill/>
          <a:ln>
            <a:noFill/>
          </a:ln>
        </p:spPr>
      </p:pic>
      <p:pic>
        <p:nvPicPr>
          <p:cNvPr id="196" name="Google Shape;196;p25" descr="I was assigned a project in ELA called a &quot;Where I'm from&quot; poem. My awesome teacher let students do certain ways of presenting, which could include a movie. I took that to the next level, and made a Cinematic Movie with my DSLR. I thought my viewers on my main channel may enjoy this video, so I'm putting it on this main channel instead of my Extras channel.&#10;This poem is based off the original by George Ella Lyon.&#10;&#10;Music Attribution:&#10;1. twenty one pilots - Ride (Jaydon Lewis Remix)&#10;Original Source: https://www.youtube.com/watch?v=PMUt0lShZfs&#10;&quot;Remix&quot; implies that the song falls under fair use.&#10;2. Vena Cava - Handsonic (Feat. Jordan Virelli)&#10;Royalty Free from No Copyright Sounds.&#10;No Copyright Sounds: https://www.youtube.com/channel/UC_aEa8K-EOJ3D6gOs7HcyNg&#10;3. Marshmello - Alone (MRVLZ Remix)&#10;License.Monstercat.com&#10;Policy states that artist makes ad revenue from this video.&#10;4. twenty one pilots - Ride (Jaydon Lewis Remix)&#10;Original Source:&#10;https://www.youtube.com/watch?v=PMUt0lShZfs&#10;&quot;Remix&quot; implies that the song falls under fair use.&#10;&#10;Does your music company have a problem with me using their content or how I attributed it? Contact me at will2114vidoegraphy@gmail.com. Content will be changed on your request.&#10;&#10;Original video. FOOTAGE Licensed Under Creative Commons Attribution 4.0.&#10;More Information: https://creativecommons.org/licenses/by/4.0/&#10;If done incorrectly, your video will be removed and a Copyright Strike will be placed on your channel.&#10;WILL2114 DENMARK, ME 2016." title="WHERE I'M FROM: a cinematic movie based off George Ella Lyon's &quot;Where I'm From&quot;">
            <a:hlinkClick r:id="rId11"/>
          </p:cNvPr>
          <p:cNvPicPr preferRelativeResize="0"/>
          <p:nvPr/>
        </p:nvPicPr>
        <p:blipFill>
          <a:blip r:embed="rId12">
            <a:alphaModFix/>
          </a:blip>
          <a:stretch>
            <a:fillRect/>
          </a:stretch>
        </p:blipFill>
        <p:spPr>
          <a:xfrm>
            <a:off x="893700" y="3206994"/>
            <a:ext cx="1986575" cy="1489931"/>
          </a:xfrm>
          <a:prstGeom prst="rect">
            <a:avLst/>
          </a:prstGeom>
          <a:noFill/>
          <a:ln>
            <a:noFill/>
          </a:ln>
        </p:spPr>
      </p:pic>
      <p:pic>
        <p:nvPicPr>
          <p:cNvPr id="197" name="Google Shape;197;p25" title="Brenden Spanish &quot;Where I'm From&quot; poem">
            <a:hlinkClick r:id="rId13"/>
          </p:cNvPr>
          <p:cNvPicPr preferRelativeResize="0"/>
          <p:nvPr/>
        </p:nvPicPr>
        <p:blipFill>
          <a:blip r:embed="rId14">
            <a:alphaModFix/>
          </a:blip>
          <a:stretch>
            <a:fillRect/>
          </a:stretch>
        </p:blipFill>
        <p:spPr>
          <a:xfrm>
            <a:off x="3488013" y="1326749"/>
            <a:ext cx="1986575" cy="14899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Process is Easy</a:t>
            </a:r>
            <a:endParaRPr/>
          </a:p>
        </p:txBody>
      </p:sp>
      <p:grpSp>
        <p:nvGrpSpPr>
          <p:cNvPr id="203" name="Google Shape;203;p26"/>
          <p:cNvGrpSpPr/>
          <p:nvPr/>
        </p:nvGrpSpPr>
        <p:grpSpPr>
          <a:xfrm>
            <a:off x="5632317" y="1763488"/>
            <a:ext cx="3305700" cy="2612288"/>
            <a:chOff x="5632317" y="1189775"/>
            <a:chExt cx="3305700" cy="3483050"/>
          </a:xfrm>
        </p:grpSpPr>
        <p:sp>
          <p:nvSpPr>
            <p:cNvPr id="204" name="Google Shape;204;p26"/>
            <p:cNvSpPr/>
            <p:nvPr/>
          </p:nvSpPr>
          <p:spPr>
            <a:xfrm>
              <a:off x="5632317" y="1189775"/>
              <a:ext cx="3305700" cy="6690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Share</a:t>
              </a:r>
              <a:endParaRPr>
                <a:solidFill>
                  <a:schemeClr val="lt1"/>
                </a:solidFill>
                <a:latin typeface="Lato"/>
                <a:ea typeface="Lato"/>
                <a:cs typeface="Lato"/>
                <a:sym typeface="Lato"/>
              </a:endParaRPr>
            </a:p>
          </p:txBody>
        </p:sp>
        <p:sp>
          <p:nvSpPr>
            <p:cNvPr id="205" name="Google Shape;205;p26"/>
            <p:cNvSpPr txBox="1"/>
            <p:nvPr/>
          </p:nvSpPr>
          <p:spPr>
            <a:xfrm>
              <a:off x="6167063" y="2057125"/>
              <a:ext cx="2236200" cy="26157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1800">
                  <a:solidFill>
                    <a:schemeClr val="dk1"/>
                  </a:solidFill>
                  <a:latin typeface="Lato"/>
                  <a:ea typeface="Lato"/>
                  <a:cs typeface="Lato"/>
                  <a:sym typeface="Lato"/>
                </a:rPr>
                <a:t>Share aloud. Read poems aloud in circle or round table. </a:t>
              </a:r>
              <a:r>
                <a:rPr lang="en" sz="1800">
                  <a:solidFill>
                    <a:srgbClr val="2185C5"/>
                  </a:solidFill>
                  <a:latin typeface="Lato"/>
                  <a:ea typeface="Lato"/>
                  <a:cs typeface="Lato"/>
                  <a:sym typeface="Lato"/>
                </a:rPr>
                <a:t> </a:t>
              </a:r>
              <a:r>
                <a:rPr lang="en" sz="1800" b="1">
                  <a:solidFill>
                    <a:srgbClr val="CC0000"/>
                  </a:solidFill>
                  <a:latin typeface="Lato"/>
                  <a:ea typeface="Lato"/>
                  <a:cs typeface="Lato"/>
                  <a:sym typeface="Lato"/>
                </a:rPr>
                <a:t>Don’t forget this step. </a:t>
              </a:r>
              <a:r>
                <a:rPr lang="en" sz="1800">
                  <a:solidFill>
                    <a:schemeClr val="dk1"/>
                  </a:solidFill>
                  <a:latin typeface="Lato"/>
                  <a:ea typeface="Lato"/>
                  <a:cs typeface="Lato"/>
                  <a:sym typeface="Lato"/>
                </a:rPr>
                <a:t>It is the essential to building community.</a:t>
              </a:r>
              <a:endParaRPr sz="1800">
                <a:solidFill>
                  <a:schemeClr val="dk1"/>
                </a:solidFill>
                <a:latin typeface="Lato"/>
                <a:ea typeface="Lato"/>
                <a:cs typeface="Lato"/>
                <a:sym typeface="Lato"/>
              </a:endParaRPr>
            </a:p>
            <a:p>
              <a:pPr marL="0" lvl="0" indent="0" algn="ctr" rtl="0">
                <a:spcBef>
                  <a:spcPts val="600"/>
                </a:spcBef>
                <a:spcAft>
                  <a:spcPts val="0"/>
                </a:spcAft>
                <a:buNone/>
              </a:pPr>
              <a:r>
                <a:rPr lang="en" sz="1800" b="1">
                  <a:solidFill>
                    <a:srgbClr val="2185C5"/>
                  </a:solidFill>
                  <a:latin typeface="Lato"/>
                  <a:ea typeface="Lato"/>
                  <a:cs typeface="Lato"/>
                  <a:sym typeface="Lato"/>
                </a:rPr>
                <a:t>5 minutes</a:t>
              </a:r>
              <a:endParaRPr sz="1800" b="1">
                <a:solidFill>
                  <a:srgbClr val="2185C5"/>
                </a:solidFill>
                <a:latin typeface="Lato"/>
                <a:ea typeface="Lato"/>
                <a:cs typeface="Lato"/>
                <a:sym typeface="Lato"/>
              </a:endParaRPr>
            </a:p>
          </p:txBody>
        </p:sp>
      </p:grpSp>
      <p:grpSp>
        <p:nvGrpSpPr>
          <p:cNvPr id="206" name="Google Shape;206;p26"/>
          <p:cNvGrpSpPr/>
          <p:nvPr/>
        </p:nvGrpSpPr>
        <p:grpSpPr>
          <a:xfrm>
            <a:off x="0" y="1763649"/>
            <a:ext cx="3546900" cy="2612127"/>
            <a:chOff x="0" y="1189989"/>
            <a:chExt cx="3546900" cy="3482836"/>
          </a:xfrm>
        </p:grpSpPr>
        <p:sp>
          <p:nvSpPr>
            <p:cNvPr id="207" name="Google Shape;207;p26"/>
            <p:cNvSpPr/>
            <p:nvPr/>
          </p:nvSpPr>
          <p:spPr>
            <a:xfrm>
              <a:off x="0" y="1189989"/>
              <a:ext cx="3546900" cy="669000"/>
            </a:xfrm>
            <a:prstGeom prst="homePlat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Write</a:t>
              </a:r>
              <a:endParaRPr sz="2400">
                <a:solidFill>
                  <a:schemeClr val="lt1"/>
                </a:solidFill>
                <a:latin typeface="Raleway"/>
                <a:ea typeface="Raleway"/>
                <a:cs typeface="Raleway"/>
                <a:sym typeface="Raleway"/>
              </a:endParaRPr>
            </a:p>
          </p:txBody>
        </p:sp>
        <p:sp>
          <p:nvSpPr>
            <p:cNvPr id="208" name="Google Shape;208;p26"/>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1800">
                  <a:solidFill>
                    <a:schemeClr val="dk1"/>
                  </a:solidFill>
                  <a:latin typeface="Lato"/>
                  <a:ea typeface="Lato"/>
                  <a:cs typeface="Lato"/>
                  <a:sym typeface="Lato"/>
                </a:rPr>
                <a:t>Sustained silent writing. Use the template to guide your thinking.</a:t>
              </a:r>
              <a:endParaRPr sz="1800">
                <a:solidFill>
                  <a:schemeClr val="dk1"/>
                </a:solidFill>
                <a:latin typeface="Lato"/>
                <a:ea typeface="Lato"/>
                <a:cs typeface="Lato"/>
                <a:sym typeface="Lato"/>
              </a:endParaRPr>
            </a:p>
            <a:p>
              <a:pPr marL="0" lvl="0" indent="0" algn="ctr" rtl="0">
                <a:spcBef>
                  <a:spcPts val="600"/>
                </a:spcBef>
                <a:spcAft>
                  <a:spcPts val="0"/>
                </a:spcAft>
                <a:buNone/>
              </a:pPr>
              <a:r>
                <a:rPr lang="en" sz="1800" b="1">
                  <a:solidFill>
                    <a:srgbClr val="2185C5"/>
                  </a:solidFill>
                  <a:latin typeface="Lato"/>
                  <a:ea typeface="Lato"/>
                  <a:cs typeface="Lato"/>
                  <a:sym typeface="Lato"/>
                </a:rPr>
                <a:t>15 minutes</a:t>
              </a:r>
              <a:endParaRPr sz="1800" b="1">
                <a:solidFill>
                  <a:srgbClr val="2185C5"/>
                </a:solidFill>
                <a:latin typeface="Lato"/>
                <a:ea typeface="Lato"/>
                <a:cs typeface="Lato"/>
                <a:sym typeface="Lato"/>
              </a:endParaRPr>
            </a:p>
          </p:txBody>
        </p:sp>
      </p:grpSp>
      <p:grpSp>
        <p:nvGrpSpPr>
          <p:cNvPr id="209" name="Google Shape;209;p26"/>
          <p:cNvGrpSpPr/>
          <p:nvPr/>
        </p:nvGrpSpPr>
        <p:grpSpPr>
          <a:xfrm>
            <a:off x="2944204" y="1763488"/>
            <a:ext cx="3305700" cy="2612288"/>
            <a:chOff x="2944204" y="1189775"/>
            <a:chExt cx="3305700" cy="3483050"/>
          </a:xfrm>
        </p:grpSpPr>
        <p:sp>
          <p:nvSpPr>
            <p:cNvPr id="210" name="Google Shape;210;p26"/>
            <p:cNvSpPr/>
            <p:nvPr/>
          </p:nvSpPr>
          <p:spPr>
            <a:xfrm>
              <a:off x="2944204" y="1189775"/>
              <a:ext cx="3305700" cy="6690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Confer</a:t>
              </a:r>
              <a:endParaRPr>
                <a:solidFill>
                  <a:schemeClr val="lt1"/>
                </a:solidFill>
                <a:latin typeface="Lato"/>
                <a:ea typeface="Lato"/>
                <a:cs typeface="Lato"/>
                <a:sym typeface="Lato"/>
              </a:endParaRPr>
            </a:p>
          </p:txBody>
        </p:sp>
        <p:sp>
          <p:nvSpPr>
            <p:cNvPr id="211" name="Google Shape;211;p26"/>
            <p:cNvSpPr txBox="1"/>
            <p:nvPr/>
          </p:nvSpPr>
          <p:spPr>
            <a:xfrm>
              <a:off x="3478949" y="2057125"/>
              <a:ext cx="2236200" cy="26157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1800">
                  <a:solidFill>
                    <a:schemeClr val="dk1"/>
                  </a:solidFill>
                  <a:latin typeface="Lato"/>
                  <a:ea typeface="Lato"/>
                  <a:cs typeface="Lato"/>
                  <a:sym typeface="Lato"/>
                </a:rPr>
                <a:t>Share with a partner or writing group to hear your voice and get feedback.</a:t>
              </a:r>
              <a:endParaRPr sz="1800">
                <a:solidFill>
                  <a:schemeClr val="dk1"/>
                </a:solidFill>
                <a:latin typeface="Lato"/>
                <a:ea typeface="Lato"/>
                <a:cs typeface="Lato"/>
                <a:sym typeface="Lato"/>
              </a:endParaRPr>
            </a:p>
            <a:p>
              <a:pPr marL="0" lvl="0" indent="0" algn="ctr" rtl="0">
                <a:spcBef>
                  <a:spcPts val="600"/>
                </a:spcBef>
                <a:spcAft>
                  <a:spcPts val="0"/>
                </a:spcAft>
                <a:buNone/>
              </a:pPr>
              <a:r>
                <a:rPr lang="en" sz="1800" b="1">
                  <a:solidFill>
                    <a:srgbClr val="2185C5"/>
                  </a:solidFill>
                  <a:latin typeface="Lato"/>
                  <a:ea typeface="Lato"/>
                  <a:cs typeface="Lato"/>
                  <a:sym typeface="Lato"/>
                </a:rPr>
                <a:t>5 minutes</a:t>
              </a:r>
              <a:endParaRPr sz="1800" b="1">
                <a:solidFill>
                  <a:srgbClr val="2185C5"/>
                </a:solidFill>
                <a:latin typeface="Lato"/>
                <a:ea typeface="Lato"/>
                <a:cs typeface="Lato"/>
                <a:sym typeface="Lato"/>
              </a:endParaRPr>
            </a:p>
          </p:txBody>
        </p:sp>
      </p:grpSp>
      <p:sp>
        <p:nvSpPr>
          <p:cNvPr id="212" name="Google Shape;212;p2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213" name="Google Shape;213;p26"/>
          <p:cNvSpPr txBox="1"/>
          <p:nvPr/>
        </p:nvSpPr>
        <p:spPr>
          <a:xfrm>
            <a:off x="740737" y="4078548"/>
            <a:ext cx="5265900" cy="775135"/>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1000"/>
              </a:spcAft>
              <a:buNone/>
            </a:pPr>
            <a:r>
              <a:rPr lang="en" sz="1200" b="1" dirty="0">
                <a:solidFill>
                  <a:schemeClr val="dk1"/>
                </a:solidFill>
                <a:latin typeface="Lato"/>
                <a:ea typeface="Lato"/>
                <a:cs typeface="Lato"/>
                <a:sym typeface="Lato"/>
              </a:rPr>
              <a:t>If short on time, have students complete their poem or digital project at home to present during the next class. Modify this time frame to suit your class.</a:t>
            </a:r>
            <a:endParaRPr dirty="0"/>
          </a:p>
        </p:txBody>
      </p:sp>
      <p:pic>
        <p:nvPicPr>
          <p:cNvPr id="214" name="Google Shape;214;p26" descr="20 Minute Timer with Inspiring Music! Timer for Kids! Countdown Timer! Timer For Kids with Fun, Motivational, Motivation, Positive, Uplifting, Joyful, Healing, Success, Accomplishment, Inspirational, Relaxing, Winner, Champion, Feel Good Music! Morning, Afternoon, Evening Music! Great for classrooms, youth group, kids, toddlers, babies, children! Instrumental positive energy! It's party, fun, celebration time! Christmas, New Years, Holidays, Spring, Summer, Fall, Winter! Timer 20 For Minutes! Best timer played at home, for classroom, for events, school, youth group, recess, gatherings, summer, winter, fall, spring and more! Beautiful background music! We have a lot of other free timers! Countdown timer online music! Countdown Timer HD! A timer for 3 min!  In this easy countdown timer video, we included pop, cool, dynamic music timer!  The same as 60 seconds timer Best HD, high quality timer! We will soon make a 30 minute timer with classic music and 60 minute timer with fun and cool music! Easy as 1,2,3,4,5,6,7,8,9,10 minute timer! Timer for homework, studying, resting, recess, positive vibes, and all the goodness! Happy! Bright! Cheerful! Wonderful! Jolly, Joy, Joyful! Nice! Feels Good Man! Great for all ages, kindergarten, elementary, preschool, toddlers, baby, 1st grade, 2nd grader, 3rd grade, middle school, high school, studying, reading, and more! Mindfulness, Bubbles, space, relaxing outdoors and creativity!&#10;&#10;Please subscribe for more videos! &#10;&#10;Great for all purpose! Also great for how to video timers, challenge timer, event timer, timer clock and more! So what is a countdown you may ask, well in the dictionary, countdown is defined as: a number to mark the time remaining before an event; also : preparations carried on during such a count. An easier way of defining it is: the process of counting off backward in fixed units (as seconds) the time remaining before an event. Also, a timer is: a clocklike device that turns something on or off at a set time or gives a signal at the end of a period of time. We can also relate this to a clock, hourglass, metronome, timepiece. Things associated to countdowns and timers are: pendulum, stopwatch, sundial, ticker, timekeeper, watch, chronometer, chronograph, timepiece!" title="20 Minute Timer with Inspiring Music! Timer for Kids! Countdown Timer!">
            <a:hlinkClick r:id="rId3"/>
          </p:cNvPr>
          <p:cNvPicPr preferRelativeResize="0"/>
          <p:nvPr/>
        </p:nvPicPr>
        <p:blipFill>
          <a:blip r:embed="rId4">
            <a:alphaModFix/>
          </a:blip>
          <a:stretch>
            <a:fillRect/>
          </a:stretch>
        </p:blipFill>
        <p:spPr>
          <a:xfrm>
            <a:off x="6697892" y="304800"/>
            <a:ext cx="1719934" cy="1289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7"/>
          <p:cNvSpPr txBox="1">
            <a:spLocks noGrp="1"/>
          </p:cNvSpPr>
          <p:nvPr>
            <p:ph type="title"/>
          </p:nvPr>
        </p:nvSpPr>
        <p:spPr>
          <a:xfrm>
            <a:off x="893700" y="4345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Cross-Curricular Modifications</a:t>
            </a:r>
            <a:endParaRPr/>
          </a:p>
        </p:txBody>
      </p:sp>
      <p:sp>
        <p:nvSpPr>
          <p:cNvPr id="220" name="Google Shape;220;p27"/>
          <p:cNvSpPr txBox="1">
            <a:spLocks noGrp="1"/>
          </p:cNvSpPr>
          <p:nvPr>
            <p:ph type="body" idx="1"/>
          </p:nvPr>
        </p:nvSpPr>
        <p:spPr>
          <a:xfrm>
            <a:off x="893700" y="1600200"/>
            <a:ext cx="2371200" cy="1389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History/Literature</a:t>
            </a:r>
            <a:endParaRPr b="1"/>
          </a:p>
          <a:p>
            <a:pPr marL="0" lvl="0" indent="0" algn="l" rtl="0">
              <a:spcBef>
                <a:spcPts val="600"/>
              </a:spcBef>
              <a:spcAft>
                <a:spcPts val="0"/>
              </a:spcAft>
              <a:buNone/>
            </a:pPr>
            <a:r>
              <a:rPr lang="en"/>
              <a:t>Write the poem from the perspective of an historical figure or a book character.</a:t>
            </a:r>
            <a:endParaRPr/>
          </a:p>
        </p:txBody>
      </p:sp>
      <p:sp>
        <p:nvSpPr>
          <p:cNvPr id="221" name="Google Shape;221;p27"/>
          <p:cNvSpPr txBox="1">
            <a:spLocks noGrp="1"/>
          </p:cNvSpPr>
          <p:nvPr>
            <p:ph type="body" idx="2"/>
          </p:nvPr>
        </p:nvSpPr>
        <p:spPr>
          <a:xfrm>
            <a:off x="3386401" y="1600200"/>
            <a:ext cx="2371200" cy="1389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Science/Geography</a:t>
            </a:r>
            <a:endParaRPr b="1"/>
          </a:p>
          <a:p>
            <a:pPr marL="0" lvl="0" indent="0" algn="l" rtl="0">
              <a:spcBef>
                <a:spcPts val="600"/>
              </a:spcBef>
              <a:spcAft>
                <a:spcPts val="0"/>
              </a:spcAft>
              <a:buNone/>
            </a:pPr>
            <a:r>
              <a:rPr lang="en"/>
              <a:t>Write the poem from the perspective of a scientist, a particular era, or scientific artifact. </a:t>
            </a:r>
            <a:endParaRPr/>
          </a:p>
        </p:txBody>
      </p:sp>
      <p:sp>
        <p:nvSpPr>
          <p:cNvPr id="222" name="Google Shape;222;p27"/>
          <p:cNvSpPr txBox="1">
            <a:spLocks noGrp="1"/>
          </p:cNvSpPr>
          <p:nvPr>
            <p:ph type="body" idx="3"/>
          </p:nvPr>
        </p:nvSpPr>
        <p:spPr>
          <a:xfrm>
            <a:off x="5879102" y="1600200"/>
            <a:ext cx="2371200" cy="1389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Mathematics</a:t>
            </a:r>
            <a:endParaRPr b="1"/>
          </a:p>
          <a:p>
            <a:pPr marL="0" lvl="0" indent="0" algn="l" rtl="0">
              <a:spcBef>
                <a:spcPts val="600"/>
              </a:spcBef>
              <a:spcAft>
                <a:spcPts val="0"/>
              </a:spcAft>
              <a:buNone/>
            </a:pPr>
            <a:r>
              <a:rPr lang="en"/>
              <a:t>Write the poem from the perspective of mathematical concepts.</a:t>
            </a:r>
            <a:endParaRPr/>
          </a:p>
        </p:txBody>
      </p:sp>
      <p:sp>
        <p:nvSpPr>
          <p:cNvPr id="223" name="Google Shape;223;p2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224" name="Google Shape;224;p27"/>
          <p:cNvSpPr txBox="1"/>
          <p:nvPr/>
        </p:nvSpPr>
        <p:spPr>
          <a:xfrm>
            <a:off x="893700" y="3430155"/>
            <a:ext cx="7793100" cy="6198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 sz="1200" b="1">
                <a:solidFill>
                  <a:srgbClr val="677480"/>
                </a:solidFill>
                <a:latin typeface="Lato"/>
                <a:ea typeface="Lato"/>
                <a:cs typeface="Lato"/>
                <a:sym typeface="Lato"/>
              </a:rPr>
              <a:t>More info on how to use this </a:t>
            </a:r>
            <a:r>
              <a:rPr lang="en" sz="1200" b="1" i="1">
                <a:solidFill>
                  <a:srgbClr val="677480"/>
                </a:solidFill>
                <a:latin typeface="Lato"/>
                <a:ea typeface="Lato"/>
                <a:cs typeface="Lato"/>
                <a:sym typeface="Lato"/>
              </a:rPr>
              <a:t>Where I’m From</a:t>
            </a:r>
            <a:r>
              <a:rPr lang="en" sz="1200" b="1">
                <a:solidFill>
                  <a:srgbClr val="677480"/>
                </a:solidFill>
                <a:latin typeface="Lato"/>
                <a:ea typeface="Lato"/>
                <a:cs typeface="Lato"/>
                <a:sym typeface="Lato"/>
              </a:rPr>
              <a:t> poem template can be found @ </a:t>
            </a:r>
            <a:r>
              <a:rPr lang="en" sz="1100" u="sng">
                <a:solidFill>
                  <a:schemeClr val="hlink"/>
                </a:solidFill>
                <a:hlinkClick r:id="rId3"/>
              </a:rPr>
              <a:t>https://global.umn.edu/icc/documents/I_Am_From_Faculty_Guide.pdf</a:t>
            </a:r>
            <a:r>
              <a:rPr lang="en" sz="1200" b="1">
                <a:solidFill>
                  <a:srgbClr val="677480"/>
                </a:solidFill>
                <a:latin typeface="Lato"/>
                <a:ea typeface="Lato"/>
                <a:cs typeface="Lato"/>
                <a:sym typeface="Lato"/>
              </a:rPr>
              <a:t> and </a:t>
            </a:r>
            <a:r>
              <a:rPr lang="en" sz="1100" u="sng">
                <a:solidFill>
                  <a:schemeClr val="hlink"/>
                </a:solidFill>
                <a:hlinkClick r:id="rId4"/>
              </a:rPr>
              <a:t>http://www.georgeellalyon.com/where.html</a:t>
            </a:r>
            <a:endParaRPr sz="1200" b="1">
              <a:solidFill>
                <a:srgbClr val="677480"/>
              </a:solidFill>
              <a:latin typeface="Lato"/>
              <a:ea typeface="Lato"/>
              <a:cs typeface="Lato"/>
              <a:sym typeface="Lato"/>
            </a:endParaRPr>
          </a:p>
          <a:p>
            <a:pPr marL="0" lvl="0" indent="0" algn="l" rtl="0">
              <a:spcBef>
                <a:spcPts val="1000"/>
              </a:spcBef>
              <a:spcAft>
                <a:spcPts val="0"/>
              </a:spcAft>
              <a:buNone/>
            </a:pPr>
            <a:r>
              <a:rPr lang="en" sz="1200">
                <a:solidFill>
                  <a:srgbClr val="677480"/>
                </a:solidFill>
                <a:latin typeface="Lato"/>
                <a:ea typeface="Lato"/>
                <a:cs typeface="Lato"/>
                <a:sym typeface="Lato"/>
              </a:rPr>
              <a:t>This poem can be modified to use in other contexts across content areas and grade levels. Use your own course content to set up the parameters. Then allow your students to be as concrete, creative, or imaginative as they wish.</a:t>
            </a:r>
            <a:endParaRPr sz="1200">
              <a:solidFill>
                <a:srgbClr val="677480"/>
              </a:solidFill>
              <a:latin typeface="Lato"/>
              <a:ea typeface="Lato"/>
              <a:cs typeface="Lato"/>
              <a:sym typeface="Lato"/>
            </a:endParaRPr>
          </a:p>
          <a:p>
            <a:pPr marL="0" lvl="0" indent="0" algn="l" rtl="0">
              <a:spcBef>
                <a:spcPts val="1000"/>
              </a:spcBef>
              <a:spcAft>
                <a:spcPts val="0"/>
              </a:spcAft>
              <a:buNone/>
            </a:pPr>
            <a:endParaRPr sz="1200">
              <a:solidFill>
                <a:srgbClr val="677480"/>
              </a:solidFill>
              <a:latin typeface="Lato"/>
              <a:ea typeface="Lato"/>
              <a:cs typeface="Lato"/>
              <a:sym typeface="Lato"/>
            </a:endParaRPr>
          </a:p>
          <a:p>
            <a:pPr marL="0" lvl="0" indent="0" algn="l" rtl="0">
              <a:spcBef>
                <a:spcPts val="1000"/>
              </a:spcBef>
              <a:spcAft>
                <a:spcPts val="1000"/>
              </a:spcAft>
              <a:buNone/>
            </a:pPr>
            <a:endParaRPr sz="1200">
              <a:solidFill>
                <a:srgbClr val="677480"/>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8"/>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Your Thoughts </a:t>
            </a:r>
            <a:endParaRPr/>
          </a:p>
        </p:txBody>
      </p:sp>
      <p:sp>
        <p:nvSpPr>
          <p:cNvPr id="230" name="Google Shape;230;p28"/>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0"/>
              <a:t>How might you use this poem activity in your discipline?</a:t>
            </a:r>
            <a:endParaRPr b="0"/>
          </a:p>
        </p:txBody>
      </p:sp>
      <p:sp>
        <p:nvSpPr>
          <p:cNvPr id="231" name="Google Shape;231;p28"/>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6" name="Google Shape;236;p29"/>
          <p:cNvSpPr/>
          <p:nvPr/>
        </p:nvSpPr>
        <p:spPr>
          <a:xfrm>
            <a:off x="0" y="3214294"/>
            <a:ext cx="7352400" cy="1230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9"/>
          <p:cNvSpPr txBox="1">
            <a:spLocks noGrp="1"/>
          </p:cNvSpPr>
          <p:nvPr>
            <p:ph type="title" idx="4294967295"/>
          </p:nvPr>
        </p:nvSpPr>
        <p:spPr>
          <a:xfrm>
            <a:off x="924125" y="3385744"/>
            <a:ext cx="5796000" cy="55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rgbClr val="677480"/>
                </a:solidFill>
                <a:latin typeface="Lato"/>
                <a:ea typeface="Lato"/>
                <a:cs typeface="Lato"/>
                <a:sym typeface="Lato"/>
              </a:rPr>
              <a:t>Community in the College Classroom</a:t>
            </a:r>
            <a:endParaRPr sz="2400">
              <a:solidFill>
                <a:srgbClr val="677480"/>
              </a:solidFill>
              <a:latin typeface="Lato"/>
              <a:ea typeface="Lato"/>
              <a:cs typeface="Lato"/>
              <a:sym typeface="Lato"/>
            </a:endParaRPr>
          </a:p>
        </p:txBody>
      </p:sp>
      <p:sp>
        <p:nvSpPr>
          <p:cNvPr id="238" name="Google Shape;238;p29"/>
          <p:cNvSpPr txBox="1">
            <a:spLocks noGrp="1"/>
          </p:cNvSpPr>
          <p:nvPr>
            <p:ph type="body" idx="4294967295"/>
          </p:nvPr>
        </p:nvSpPr>
        <p:spPr>
          <a:xfrm>
            <a:off x="924125" y="3809513"/>
            <a:ext cx="5796000" cy="648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solidFill>
                  <a:schemeClr val="dk2"/>
                </a:solidFill>
              </a:rPr>
              <a:t>Comments and questions?</a:t>
            </a:r>
            <a:endParaRPr b="1">
              <a:solidFill>
                <a:schemeClr val="dk2"/>
              </a:solidFill>
            </a:endParaRPr>
          </a:p>
          <a:p>
            <a:pPr marL="0" lvl="0" indent="0" algn="l" rtl="0">
              <a:spcBef>
                <a:spcPts val="600"/>
              </a:spcBef>
              <a:spcAft>
                <a:spcPts val="0"/>
              </a:spcAft>
              <a:buNone/>
            </a:pPr>
            <a:endParaRPr>
              <a:solidFill>
                <a:srgbClr val="2185C5"/>
              </a:solidFill>
            </a:endParaRPr>
          </a:p>
        </p:txBody>
      </p:sp>
      <p:sp>
        <p:nvSpPr>
          <p:cNvPr id="239" name="Google Shape;239;p29"/>
          <p:cNvSpPr/>
          <p:nvPr/>
        </p:nvSpPr>
        <p:spPr>
          <a:xfrm>
            <a:off x="0" y="4444375"/>
            <a:ext cx="9240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924117" y="4444375"/>
            <a:ext cx="64284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242" name="Google Shape;242;p29"/>
          <p:cNvSpPr txBox="1"/>
          <p:nvPr/>
        </p:nvSpPr>
        <p:spPr>
          <a:xfrm>
            <a:off x="235325" y="4634225"/>
            <a:ext cx="7173600" cy="43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677480"/>
                </a:solidFill>
                <a:latin typeface="Lato"/>
                <a:ea typeface="Lato"/>
                <a:cs typeface="Lato"/>
                <a:sym typeface="Lato"/>
              </a:rPr>
              <a:t>TAMUC Students Conferring (Photo by Laura E. Slay, 2019)</a:t>
            </a:r>
            <a:endParaRPr sz="1200">
              <a:solidFill>
                <a:srgbClr val="677480"/>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0"/>
          <p:cNvSpPr txBox="1">
            <a:spLocks noGrp="1"/>
          </p:cNvSpPr>
          <p:nvPr>
            <p:ph type="title"/>
          </p:nvPr>
        </p:nvSpPr>
        <p:spPr>
          <a:xfrm>
            <a:off x="893700" y="185613"/>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References</a:t>
            </a:r>
            <a:endParaRPr/>
          </a:p>
        </p:txBody>
      </p:sp>
      <p:sp>
        <p:nvSpPr>
          <p:cNvPr id="248" name="Google Shape;248;p30"/>
          <p:cNvSpPr txBox="1">
            <a:spLocks noGrp="1"/>
          </p:cNvSpPr>
          <p:nvPr>
            <p:ph type="body" idx="1"/>
          </p:nvPr>
        </p:nvSpPr>
        <p:spPr>
          <a:xfrm>
            <a:off x="893700" y="1043025"/>
            <a:ext cx="6462600" cy="4100400"/>
          </a:xfrm>
          <a:prstGeom prst="rect">
            <a:avLst/>
          </a:prstGeom>
        </p:spPr>
        <p:txBody>
          <a:bodyPr spcFirstLastPara="1" wrap="square" lIns="91425" tIns="91425" rIns="91425" bIns="91425" anchor="t" anchorCtr="0">
            <a:noAutofit/>
          </a:bodyPr>
          <a:lstStyle/>
          <a:p>
            <a:pPr marL="228600" lvl="0" indent="-228600" algn="l" rtl="0">
              <a:lnSpc>
                <a:spcPct val="115000"/>
              </a:lnSpc>
              <a:spcBef>
                <a:spcPts val="600"/>
              </a:spcBef>
              <a:spcAft>
                <a:spcPts val="0"/>
              </a:spcAft>
              <a:buNone/>
            </a:pPr>
            <a:r>
              <a:rPr lang="en" sz="1200"/>
              <a:t>Conley, C.S. (2015). SEL in higher education. In </a:t>
            </a:r>
            <a:r>
              <a:rPr lang="en" sz="1200" i="1"/>
              <a:t>Handbook of social and emotional learning: research and practice. </a:t>
            </a:r>
            <a:r>
              <a:rPr lang="en" sz="1200"/>
              <a:t>(197-212). Retrieved from Loyola eCommons, Psychology: Faculty Publications and Other Works.</a:t>
            </a:r>
            <a:endParaRPr sz="1200"/>
          </a:p>
          <a:p>
            <a:pPr marL="228600" lvl="0" indent="-228600" algn="l" rtl="0">
              <a:lnSpc>
                <a:spcPct val="115000"/>
              </a:lnSpc>
              <a:spcBef>
                <a:spcPts val="600"/>
              </a:spcBef>
              <a:spcAft>
                <a:spcPts val="0"/>
              </a:spcAft>
              <a:buNone/>
            </a:pPr>
            <a:r>
              <a:rPr lang="en" sz="1200"/>
              <a:t>College Simply. (2020). </a:t>
            </a:r>
            <a:r>
              <a:rPr lang="en" sz="1100" u="sng">
                <a:solidFill>
                  <a:schemeClr val="hlink"/>
                </a:solidFill>
                <a:latin typeface="Arial"/>
                <a:ea typeface="Arial"/>
                <a:cs typeface="Arial"/>
                <a:sym typeface="Arial"/>
                <a:hlinkClick r:id="rId3"/>
              </a:rPr>
              <a:t>https://www.collegesimply.com/colleges/texas/texas-a-and-m-university-commerce/students/</a:t>
            </a:r>
            <a:endParaRPr sz="1200"/>
          </a:p>
          <a:p>
            <a:pPr marL="228600" lvl="0" indent="-228600" algn="l" rtl="0">
              <a:lnSpc>
                <a:spcPct val="115000"/>
              </a:lnSpc>
              <a:spcBef>
                <a:spcPts val="600"/>
              </a:spcBef>
              <a:spcAft>
                <a:spcPts val="0"/>
              </a:spcAft>
              <a:buNone/>
            </a:pPr>
            <a:r>
              <a:rPr lang="en" sz="1200"/>
              <a:t>Dallalfar, A, Kingston-Mann, &amp; Sieber, R.T (2011). </a:t>
            </a:r>
            <a:r>
              <a:rPr lang="en" sz="1200" i="1"/>
              <a:t>Transforming culture: inclusive pedagogical practices</a:t>
            </a:r>
            <a:r>
              <a:rPr lang="en" sz="1200"/>
              <a:t>. New York, NY: Palgrave MacMillan.</a:t>
            </a:r>
            <a:endParaRPr sz="1200"/>
          </a:p>
          <a:p>
            <a:pPr marL="228600" lvl="0" indent="-228600" algn="l" rtl="0">
              <a:lnSpc>
                <a:spcPct val="115000"/>
              </a:lnSpc>
              <a:spcBef>
                <a:spcPts val="600"/>
              </a:spcBef>
              <a:spcAft>
                <a:spcPts val="0"/>
              </a:spcAft>
              <a:buNone/>
            </a:pPr>
            <a:r>
              <a:rPr lang="en" sz="1200"/>
              <a:t>Day, Johanna (n.d.) </a:t>
            </a:r>
            <a:r>
              <a:rPr lang="en" sz="1100" u="sng">
                <a:solidFill>
                  <a:schemeClr val="hlink"/>
                </a:solidFill>
                <a:latin typeface="Arial"/>
                <a:ea typeface="Arial"/>
                <a:cs typeface="Arial"/>
                <a:sym typeface="Arial"/>
                <a:hlinkClick r:id="rId4"/>
              </a:rPr>
              <a:t>https://www.youtube.com/watch?time_continue=6&amp;v=T-9KwCTJRyI&amp;feature=emb_logo</a:t>
            </a:r>
            <a:endParaRPr sz="1200"/>
          </a:p>
          <a:p>
            <a:pPr marL="228600" lvl="0" indent="-228600" algn="l" rtl="0">
              <a:lnSpc>
                <a:spcPct val="115000"/>
              </a:lnSpc>
              <a:spcBef>
                <a:spcPts val="600"/>
              </a:spcBef>
              <a:spcAft>
                <a:spcPts val="0"/>
              </a:spcAft>
              <a:buNone/>
            </a:pPr>
            <a:r>
              <a:rPr lang="en" sz="1200"/>
              <a:t>Gay, G. (2002). Preparing for culturally responsive teaching. </a:t>
            </a:r>
            <a:r>
              <a:rPr lang="en" sz="1200" i="1"/>
              <a:t>Journal of Teacher Education, 53 </a:t>
            </a:r>
            <a:r>
              <a:rPr lang="en" sz="1200"/>
              <a:t>106- 115. </a:t>
            </a:r>
            <a:r>
              <a:rPr lang="en" sz="1200" u="sng">
                <a:solidFill>
                  <a:schemeClr val="hlink"/>
                </a:solidFill>
                <a:hlinkClick r:id="rId5"/>
              </a:rPr>
              <a:t>http://jte.sagepub.com/content/53/2/106</a:t>
            </a:r>
            <a:endParaRPr sz="1200"/>
          </a:p>
          <a:p>
            <a:pPr marL="228600" lvl="0" indent="-228600" algn="l" rtl="0">
              <a:lnSpc>
                <a:spcPct val="115000"/>
              </a:lnSpc>
              <a:spcBef>
                <a:spcPts val="600"/>
              </a:spcBef>
              <a:spcAft>
                <a:spcPts val="0"/>
              </a:spcAft>
              <a:buNone/>
            </a:pPr>
            <a:r>
              <a:rPr lang="en" sz="1200"/>
              <a:t>Lyon, G.E. (n.d.)  </a:t>
            </a:r>
            <a:r>
              <a:rPr lang="en" sz="1100" u="sng">
                <a:solidFill>
                  <a:schemeClr val="hlink"/>
                </a:solidFill>
                <a:latin typeface="Arial"/>
                <a:ea typeface="Arial"/>
                <a:cs typeface="Arial"/>
                <a:sym typeface="Arial"/>
                <a:hlinkClick r:id="rId6"/>
              </a:rPr>
              <a:t>http://www.georgeellalyon.com/where.html</a:t>
            </a:r>
            <a:endParaRPr sz="1200"/>
          </a:p>
          <a:p>
            <a:pPr marL="228600" lvl="0" indent="-228600" algn="l" rtl="0">
              <a:lnSpc>
                <a:spcPct val="115000"/>
              </a:lnSpc>
              <a:spcBef>
                <a:spcPts val="600"/>
              </a:spcBef>
              <a:spcAft>
                <a:spcPts val="0"/>
              </a:spcAft>
              <a:buNone/>
            </a:pPr>
            <a:r>
              <a:rPr lang="en" sz="1200"/>
              <a:t>Revelle, C.L. (2006). Sweet Georgia tea. Unpublished manuscript.</a:t>
            </a:r>
            <a:endParaRPr sz="1200"/>
          </a:p>
          <a:p>
            <a:pPr marL="228600" lvl="0" indent="-228600" algn="l" rtl="0">
              <a:lnSpc>
                <a:spcPct val="115000"/>
              </a:lnSpc>
              <a:spcBef>
                <a:spcPts val="600"/>
              </a:spcBef>
              <a:spcAft>
                <a:spcPts val="0"/>
              </a:spcAft>
              <a:buNone/>
            </a:pPr>
            <a:r>
              <a:rPr lang="en" sz="1200"/>
              <a:t>Seguinot, A. (2019). I am from. Unpublished manuscript.</a:t>
            </a:r>
            <a:endParaRPr sz="1200"/>
          </a:p>
          <a:p>
            <a:pPr marL="228600" lvl="0" indent="-228600" algn="l" rtl="0">
              <a:lnSpc>
                <a:spcPct val="115000"/>
              </a:lnSpc>
              <a:spcBef>
                <a:spcPts val="600"/>
              </a:spcBef>
              <a:spcAft>
                <a:spcPts val="0"/>
              </a:spcAft>
              <a:buNone/>
            </a:pPr>
            <a:r>
              <a:rPr lang="en" sz="1200"/>
              <a:t>Slay, L. E. (2008).  Where I’m from. Unpublished manuscript.</a:t>
            </a:r>
            <a:endParaRPr sz="1200"/>
          </a:p>
          <a:p>
            <a:pPr marL="228600" lvl="0" indent="-228600" algn="l" rtl="0">
              <a:lnSpc>
                <a:spcPct val="115000"/>
              </a:lnSpc>
              <a:spcBef>
                <a:spcPts val="600"/>
              </a:spcBef>
              <a:spcAft>
                <a:spcPts val="0"/>
              </a:spcAft>
              <a:buNone/>
            </a:pPr>
            <a:endParaRPr sz="1200"/>
          </a:p>
          <a:p>
            <a:pPr marL="228600" lvl="0" indent="-228600" algn="l" rtl="0">
              <a:lnSpc>
                <a:spcPct val="115000"/>
              </a:lnSpc>
              <a:spcBef>
                <a:spcPts val="600"/>
              </a:spcBef>
              <a:spcAft>
                <a:spcPts val="0"/>
              </a:spcAft>
              <a:buNone/>
            </a:pPr>
            <a:endParaRPr sz="1200"/>
          </a:p>
          <a:p>
            <a:pPr marL="0" lvl="0" indent="0" algn="l" rtl="0">
              <a:lnSpc>
                <a:spcPct val="115000"/>
              </a:lnSpc>
              <a:spcBef>
                <a:spcPts val="600"/>
              </a:spcBef>
              <a:spcAft>
                <a:spcPts val="0"/>
              </a:spcAft>
              <a:buNone/>
            </a:pPr>
            <a:endParaRPr sz="2400"/>
          </a:p>
        </p:txBody>
      </p:sp>
      <p:sp>
        <p:nvSpPr>
          <p:cNvPr id="249" name="Google Shape;249;p3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body" idx="1"/>
          </p:nvPr>
        </p:nvSpPr>
        <p:spPr>
          <a:xfrm>
            <a:off x="401375" y="1447075"/>
            <a:ext cx="3718500" cy="18294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Undergraduate enrollment: 12, 411</a:t>
            </a:r>
            <a:endParaRPr sz="1800"/>
          </a:p>
          <a:p>
            <a:pPr marL="914400" lvl="1" indent="-317500" algn="l" rtl="0">
              <a:spcBef>
                <a:spcPts val="0"/>
              </a:spcBef>
              <a:spcAft>
                <a:spcPts val="0"/>
              </a:spcAft>
              <a:buSzPts val="1400"/>
              <a:buChar char="○"/>
            </a:pPr>
            <a:r>
              <a:rPr lang="en" sz="1400"/>
              <a:t>Students over 25 years old: 33.6%</a:t>
            </a:r>
            <a:endParaRPr sz="1400"/>
          </a:p>
          <a:p>
            <a:pPr marL="914400" lvl="1" indent="-317500" algn="l" rtl="0">
              <a:spcBef>
                <a:spcPts val="0"/>
              </a:spcBef>
              <a:spcAft>
                <a:spcPts val="0"/>
              </a:spcAft>
              <a:buSzPts val="1400"/>
              <a:buChar char="○"/>
            </a:pPr>
            <a:r>
              <a:rPr lang="en" sz="1400"/>
              <a:t>Part-time undergrads: 26.8%</a:t>
            </a:r>
            <a:endParaRPr sz="1400"/>
          </a:p>
          <a:p>
            <a:pPr marL="914400" lvl="0" indent="0" algn="l" rtl="0">
              <a:spcBef>
                <a:spcPts val="600"/>
              </a:spcBef>
              <a:spcAft>
                <a:spcPts val="0"/>
              </a:spcAft>
              <a:buNone/>
            </a:pPr>
            <a:endParaRPr sz="1400"/>
          </a:p>
          <a:p>
            <a:pPr marL="457200" lvl="0" indent="-342900" algn="l" rtl="0">
              <a:spcBef>
                <a:spcPts val="600"/>
              </a:spcBef>
              <a:spcAft>
                <a:spcPts val="0"/>
              </a:spcAft>
              <a:buSzPts val="1800"/>
              <a:buChar char="▷"/>
            </a:pPr>
            <a:r>
              <a:rPr lang="en" sz="1800"/>
              <a:t>Median household income: $57, 562/year</a:t>
            </a:r>
            <a:endParaRPr sz="1800"/>
          </a:p>
        </p:txBody>
      </p:sp>
      <p:sp>
        <p:nvSpPr>
          <p:cNvPr id="98" name="Google Shape;98;p1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99" name="Google Shape;99;p14" title="Racial Demographics &amp; Diversity"/>
          <p:cNvPicPr preferRelativeResize="0"/>
          <p:nvPr/>
        </p:nvPicPr>
        <p:blipFill>
          <a:blip r:embed="rId3">
            <a:alphaModFix/>
          </a:blip>
          <a:stretch>
            <a:fillRect/>
          </a:stretch>
        </p:blipFill>
        <p:spPr>
          <a:xfrm>
            <a:off x="4038200" y="818700"/>
            <a:ext cx="4991076" cy="3086151"/>
          </a:xfrm>
          <a:prstGeom prst="rect">
            <a:avLst/>
          </a:prstGeom>
          <a:noFill/>
          <a:ln>
            <a:noFill/>
          </a:ln>
        </p:spPr>
      </p:pic>
      <p:pic>
        <p:nvPicPr>
          <p:cNvPr id="100" name="Google Shape;100;p14"/>
          <p:cNvPicPr preferRelativeResize="0"/>
          <p:nvPr/>
        </p:nvPicPr>
        <p:blipFill>
          <a:blip r:embed="rId4">
            <a:alphaModFix/>
          </a:blip>
          <a:stretch>
            <a:fillRect/>
          </a:stretch>
        </p:blipFill>
        <p:spPr>
          <a:xfrm>
            <a:off x="401375" y="3904858"/>
            <a:ext cx="3925525" cy="993067"/>
          </a:xfrm>
          <a:prstGeom prst="rect">
            <a:avLst/>
          </a:prstGeom>
          <a:noFill/>
          <a:ln>
            <a:noFill/>
          </a:ln>
        </p:spPr>
      </p:pic>
      <p:sp>
        <p:nvSpPr>
          <p:cNvPr id="101" name="Google Shape;101;p14"/>
          <p:cNvSpPr txBox="1">
            <a:spLocks noGrp="1"/>
          </p:cNvSpPr>
          <p:nvPr>
            <p:ph type="title"/>
          </p:nvPr>
        </p:nvSpPr>
        <p:spPr>
          <a:xfrm>
            <a:off x="401375" y="392744"/>
            <a:ext cx="3094800" cy="65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Our Demographics</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Student Engagement </a:t>
            </a:r>
            <a:endParaRPr/>
          </a:p>
        </p:txBody>
      </p:sp>
      <p:sp>
        <p:nvSpPr>
          <p:cNvPr id="107" name="Google Shape;107;p15"/>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0"/>
              <a:t>What factors affect student engagement in your classes?</a:t>
            </a:r>
            <a:endParaRPr b="0"/>
          </a:p>
        </p:txBody>
      </p:sp>
      <p:sp>
        <p:nvSpPr>
          <p:cNvPr id="108" name="Google Shape;108;p15"/>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body" idx="1"/>
          </p:nvPr>
        </p:nvSpPr>
        <p:spPr>
          <a:xfrm>
            <a:off x="834175" y="2161800"/>
            <a:ext cx="7475400" cy="819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200"/>
              <a:t>The social and emotional skills that are most relevant to higher education students are those that can promote their p</a:t>
            </a:r>
            <a:r>
              <a:rPr lang="en" sz="2200" u="sng"/>
              <a:t>ersonal and interpersonal awareness and competence,</a:t>
            </a:r>
            <a:r>
              <a:rPr lang="en" sz="2200"/>
              <a:t> and therefore help them navigate new and challenging academic, social, and emotional terrain</a:t>
            </a:r>
            <a:r>
              <a:rPr lang="en" sz="2200" i="0"/>
              <a:t>.</a:t>
            </a:r>
            <a:endParaRPr sz="2200" i="0"/>
          </a:p>
          <a:p>
            <a:pPr marL="0" lvl="0" indent="0" algn="r" rtl="0">
              <a:spcBef>
                <a:spcPts val="600"/>
              </a:spcBef>
              <a:spcAft>
                <a:spcPts val="0"/>
              </a:spcAft>
              <a:buNone/>
            </a:pPr>
            <a:r>
              <a:rPr lang="en" sz="2000" i="0"/>
              <a:t>Conley, 2015, p. 198</a:t>
            </a:r>
            <a:endParaRPr sz="2000" i="0"/>
          </a:p>
        </p:txBody>
      </p:sp>
      <p:sp>
        <p:nvSpPr>
          <p:cNvPr id="114" name="Google Shape;114;p16"/>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893700" y="434588"/>
            <a:ext cx="7628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Theoretical Framework</a:t>
            </a:r>
            <a:endParaRPr/>
          </a:p>
        </p:txBody>
      </p:sp>
      <p:sp>
        <p:nvSpPr>
          <p:cNvPr id="120" name="Google Shape;120;p17"/>
          <p:cNvSpPr txBox="1"/>
          <p:nvPr/>
        </p:nvSpPr>
        <p:spPr>
          <a:xfrm>
            <a:off x="893700" y="1471576"/>
            <a:ext cx="3576300" cy="23052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1300" b="1">
                <a:solidFill>
                  <a:schemeClr val="dk2"/>
                </a:solidFill>
                <a:latin typeface="Roboto"/>
                <a:ea typeface="Roboto"/>
                <a:cs typeface="Roboto"/>
                <a:sym typeface="Roboto"/>
              </a:rPr>
              <a:t>Core SEL Competencies to Higher Education Populations: </a:t>
            </a:r>
            <a:r>
              <a:rPr lang="en" sz="1300" u="sng">
                <a:solidFill>
                  <a:schemeClr val="dk2"/>
                </a:solidFill>
                <a:latin typeface="Roboto"/>
                <a:ea typeface="Roboto"/>
                <a:cs typeface="Roboto"/>
                <a:sym typeface="Roboto"/>
              </a:rPr>
              <a:t>What students need to learn</a:t>
            </a:r>
            <a:r>
              <a:rPr lang="en" sz="1300">
                <a:solidFill>
                  <a:schemeClr val="dk2"/>
                </a:solidFill>
                <a:latin typeface="Roboto"/>
                <a:ea typeface="Roboto"/>
                <a:cs typeface="Roboto"/>
                <a:sym typeface="Roboto"/>
              </a:rPr>
              <a:t>.</a:t>
            </a:r>
            <a:endParaRPr sz="1300">
              <a:solidFill>
                <a:schemeClr val="dk2"/>
              </a:solidFill>
              <a:latin typeface="Roboto"/>
              <a:ea typeface="Roboto"/>
              <a:cs typeface="Roboto"/>
              <a:sym typeface="Roboto"/>
            </a:endParaRPr>
          </a:p>
          <a:p>
            <a:pPr marL="0" lvl="0" indent="0" algn="l" rtl="0">
              <a:spcBef>
                <a:spcPts val="600"/>
              </a:spcBef>
              <a:spcAft>
                <a:spcPts val="0"/>
              </a:spcAft>
              <a:buNone/>
            </a:pPr>
            <a:endParaRPr sz="1300" b="1">
              <a:solidFill>
                <a:schemeClr val="dk2"/>
              </a:solidFill>
              <a:latin typeface="Roboto"/>
              <a:ea typeface="Roboto"/>
              <a:cs typeface="Roboto"/>
              <a:sym typeface="Roboto"/>
            </a:endParaRPr>
          </a:p>
          <a:p>
            <a:pPr marL="457200" lvl="0" indent="-311150" algn="l" rtl="0">
              <a:lnSpc>
                <a:spcPct val="115000"/>
              </a:lnSpc>
              <a:spcBef>
                <a:spcPts val="0"/>
              </a:spcBef>
              <a:spcAft>
                <a:spcPts val="0"/>
              </a:spcAft>
              <a:buClr>
                <a:schemeClr val="dk2"/>
              </a:buClr>
              <a:buSzPts val="1300"/>
              <a:buFont typeface="Roboto"/>
              <a:buChar char="●"/>
            </a:pPr>
            <a:r>
              <a:rPr lang="en" sz="1300" b="1">
                <a:solidFill>
                  <a:schemeClr val="dk2"/>
                </a:solidFill>
                <a:latin typeface="Roboto"/>
                <a:ea typeface="Roboto"/>
                <a:cs typeface="Roboto"/>
                <a:sym typeface="Roboto"/>
              </a:rPr>
              <a:t>Self-awareness</a:t>
            </a:r>
            <a:endParaRPr sz="1300" b="1">
              <a:solidFill>
                <a:schemeClr val="dk2"/>
              </a:solidFill>
              <a:latin typeface="Roboto"/>
              <a:ea typeface="Roboto"/>
              <a:cs typeface="Roboto"/>
              <a:sym typeface="Roboto"/>
            </a:endParaRPr>
          </a:p>
          <a:p>
            <a:pPr marL="457200" lvl="0" indent="-311150" algn="l" rtl="0">
              <a:lnSpc>
                <a:spcPct val="115000"/>
              </a:lnSpc>
              <a:spcBef>
                <a:spcPts val="0"/>
              </a:spcBef>
              <a:spcAft>
                <a:spcPts val="0"/>
              </a:spcAft>
              <a:buClr>
                <a:schemeClr val="dk2"/>
              </a:buClr>
              <a:buSzPts val="1300"/>
              <a:buFont typeface="Roboto"/>
              <a:buChar char="●"/>
            </a:pPr>
            <a:r>
              <a:rPr lang="en" sz="1300">
                <a:solidFill>
                  <a:schemeClr val="dk2"/>
                </a:solidFill>
                <a:latin typeface="Roboto"/>
                <a:ea typeface="Roboto"/>
                <a:cs typeface="Roboto"/>
                <a:sym typeface="Roboto"/>
              </a:rPr>
              <a:t>Self-management</a:t>
            </a:r>
            <a:endParaRPr sz="1300">
              <a:solidFill>
                <a:schemeClr val="dk2"/>
              </a:solidFill>
              <a:latin typeface="Roboto"/>
              <a:ea typeface="Roboto"/>
              <a:cs typeface="Roboto"/>
              <a:sym typeface="Roboto"/>
            </a:endParaRPr>
          </a:p>
          <a:p>
            <a:pPr marL="457200" lvl="0" indent="-311150" algn="l" rtl="0">
              <a:lnSpc>
                <a:spcPct val="115000"/>
              </a:lnSpc>
              <a:spcBef>
                <a:spcPts val="0"/>
              </a:spcBef>
              <a:spcAft>
                <a:spcPts val="0"/>
              </a:spcAft>
              <a:buClr>
                <a:schemeClr val="dk2"/>
              </a:buClr>
              <a:buSzPts val="1300"/>
              <a:buFont typeface="Roboto"/>
              <a:buChar char="●"/>
            </a:pPr>
            <a:r>
              <a:rPr lang="en" sz="1300" b="1">
                <a:solidFill>
                  <a:schemeClr val="dk2"/>
                </a:solidFill>
                <a:latin typeface="Roboto"/>
                <a:ea typeface="Roboto"/>
                <a:cs typeface="Roboto"/>
                <a:sym typeface="Roboto"/>
              </a:rPr>
              <a:t>Social awareness</a:t>
            </a:r>
            <a:endParaRPr sz="1300" b="1">
              <a:solidFill>
                <a:schemeClr val="dk2"/>
              </a:solidFill>
              <a:latin typeface="Roboto"/>
              <a:ea typeface="Roboto"/>
              <a:cs typeface="Roboto"/>
              <a:sym typeface="Roboto"/>
            </a:endParaRPr>
          </a:p>
          <a:p>
            <a:pPr marL="457200" lvl="0" indent="-311150" algn="l" rtl="0">
              <a:lnSpc>
                <a:spcPct val="115000"/>
              </a:lnSpc>
              <a:spcBef>
                <a:spcPts val="0"/>
              </a:spcBef>
              <a:spcAft>
                <a:spcPts val="0"/>
              </a:spcAft>
              <a:buClr>
                <a:schemeClr val="dk2"/>
              </a:buClr>
              <a:buSzPts val="1300"/>
              <a:buFont typeface="Roboto"/>
              <a:buChar char="●"/>
            </a:pPr>
            <a:r>
              <a:rPr lang="en" sz="1300" b="1">
                <a:solidFill>
                  <a:schemeClr val="dk2"/>
                </a:solidFill>
                <a:latin typeface="Roboto"/>
                <a:ea typeface="Roboto"/>
                <a:cs typeface="Roboto"/>
                <a:sym typeface="Roboto"/>
              </a:rPr>
              <a:t>Relationship skills</a:t>
            </a:r>
            <a:endParaRPr sz="1300" b="1">
              <a:solidFill>
                <a:schemeClr val="dk2"/>
              </a:solidFill>
              <a:latin typeface="Roboto"/>
              <a:ea typeface="Roboto"/>
              <a:cs typeface="Roboto"/>
              <a:sym typeface="Roboto"/>
            </a:endParaRPr>
          </a:p>
          <a:p>
            <a:pPr marL="457200" lvl="0" indent="-311150" algn="l" rtl="0">
              <a:lnSpc>
                <a:spcPct val="115000"/>
              </a:lnSpc>
              <a:spcBef>
                <a:spcPts val="0"/>
              </a:spcBef>
              <a:spcAft>
                <a:spcPts val="0"/>
              </a:spcAft>
              <a:buClr>
                <a:schemeClr val="dk2"/>
              </a:buClr>
              <a:buSzPts val="1300"/>
              <a:buFont typeface="Roboto"/>
              <a:buChar char="●"/>
            </a:pPr>
            <a:r>
              <a:rPr lang="en" sz="1300">
                <a:solidFill>
                  <a:schemeClr val="dk2"/>
                </a:solidFill>
                <a:latin typeface="Roboto"/>
                <a:ea typeface="Roboto"/>
                <a:cs typeface="Roboto"/>
                <a:sym typeface="Roboto"/>
              </a:rPr>
              <a:t>Responsible decision making</a:t>
            </a:r>
            <a:endParaRPr sz="1300">
              <a:solidFill>
                <a:schemeClr val="dk2"/>
              </a:solidFill>
              <a:latin typeface="Roboto"/>
              <a:ea typeface="Roboto"/>
              <a:cs typeface="Roboto"/>
              <a:sym typeface="Roboto"/>
            </a:endParaRPr>
          </a:p>
          <a:p>
            <a:pPr marL="457200" lvl="0" indent="0" algn="r" rtl="0">
              <a:lnSpc>
                <a:spcPct val="115000"/>
              </a:lnSpc>
              <a:spcBef>
                <a:spcPts val="1600"/>
              </a:spcBef>
              <a:spcAft>
                <a:spcPts val="0"/>
              </a:spcAft>
              <a:buNone/>
            </a:pPr>
            <a:endParaRPr sz="1300">
              <a:solidFill>
                <a:schemeClr val="dk2"/>
              </a:solidFill>
              <a:latin typeface="Roboto"/>
              <a:ea typeface="Roboto"/>
              <a:cs typeface="Roboto"/>
              <a:sym typeface="Roboto"/>
            </a:endParaRPr>
          </a:p>
          <a:p>
            <a:pPr marL="457200" lvl="0" indent="0" algn="r" rtl="0">
              <a:lnSpc>
                <a:spcPct val="115000"/>
              </a:lnSpc>
              <a:spcBef>
                <a:spcPts val="1600"/>
              </a:spcBef>
              <a:spcAft>
                <a:spcPts val="0"/>
              </a:spcAft>
              <a:buNone/>
            </a:pPr>
            <a:r>
              <a:rPr lang="en" sz="1300">
                <a:solidFill>
                  <a:schemeClr val="dk2"/>
                </a:solidFill>
                <a:latin typeface="Roboto"/>
                <a:ea typeface="Roboto"/>
                <a:cs typeface="Roboto"/>
                <a:sym typeface="Roboto"/>
              </a:rPr>
              <a:t>Collaborative for Academic, Social, and Emotional Learning (CASEL), 2012</a:t>
            </a:r>
            <a:endParaRPr sz="1300">
              <a:solidFill>
                <a:schemeClr val="dk2"/>
              </a:solidFill>
              <a:latin typeface="Roboto"/>
              <a:ea typeface="Roboto"/>
              <a:cs typeface="Roboto"/>
              <a:sym typeface="Roboto"/>
            </a:endParaRPr>
          </a:p>
          <a:p>
            <a:pPr marL="0" lvl="0" indent="0" algn="l" rtl="0">
              <a:spcBef>
                <a:spcPts val="1600"/>
              </a:spcBef>
              <a:spcAft>
                <a:spcPts val="0"/>
              </a:spcAft>
              <a:buNone/>
            </a:pPr>
            <a:endParaRPr b="1">
              <a:solidFill>
                <a:schemeClr val="dk1"/>
              </a:solidFill>
              <a:latin typeface="Lato"/>
              <a:ea typeface="Lato"/>
              <a:cs typeface="Lato"/>
              <a:sym typeface="Lato"/>
            </a:endParaRPr>
          </a:p>
          <a:p>
            <a:pPr marL="0" lvl="0" indent="0" algn="l" rtl="0">
              <a:spcBef>
                <a:spcPts val="600"/>
              </a:spcBef>
              <a:spcAft>
                <a:spcPts val="0"/>
              </a:spcAft>
              <a:buClr>
                <a:schemeClr val="dk1"/>
              </a:buClr>
              <a:buSzPts val="1100"/>
              <a:buFont typeface="Arial"/>
              <a:buNone/>
            </a:pPr>
            <a:endParaRPr>
              <a:solidFill>
                <a:schemeClr val="dk1"/>
              </a:solidFill>
              <a:latin typeface="Lato"/>
              <a:ea typeface="Lato"/>
              <a:cs typeface="Lato"/>
              <a:sym typeface="Lato"/>
            </a:endParaRPr>
          </a:p>
          <a:p>
            <a:pPr marL="0" lvl="0" indent="0" algn="l" rtl="0">
              <a:spcBef>
                <a:spcPts val="600"/>
              </a:spcBef>
              <a:spcAft>
                <a:spcPts val="0"/>
              </a:spcAft>
              <a:buNone/>
            </a:pPr>
            <a:endParaRPr>
              <a:solidFill>
                <a:schemeClr val="dk1"/>
              </a:solidFill>
              <a:latin typeface="Lato"/>
              <a:ea typeface="Lato"/>
              <a:cs typeface="Lato"/>
              <a:sym typeface="Lato"/>
            </a:endParaRPr>
          </a:p>
        </p:txBody>
      </p:sp>
      <p:sp>
        <p:nvSpPr>
          <p:cNvPr id="121" name="Google Shape;121;p17"/>
          <p:cNvSpPr txBox="1"/>
          <p:nvPr/>
        </p:nvSpPr>
        <p:spPr>
          <a:xfrm>
            <a:off x="4789200" y="1536376"/>
            <a:ext cx="3732600" cy="230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b="1">
                <a:solidFill>
                  <a:srgbClr val="2185C5"/>
                </a:solidFill>
                <a:latin typeface="Roboto"/>
                <a:ea typeface="Roboto"/>
                <a:cs typeface="Roboto"/>
                <a:sym typeface="Roboto"/>
              </a:rPr>
              <a:t>Culturally Responsive Teaching: </a:t>
            </a:r>
            <a:r>
              <a:rPr lang="en" sz="1300" u="sng">
                <a:solidFill>
                  <a:srgbClr val="2185C5"/>
                </a:solidFill>
                <a:latin typeface="Roboto"/>
                <a:ea typeface="Roboto"/>
                <a:cs typeface="Roboto"/>
                <a:sym typeface="Roboto"/>
              </a:rPr>
              <a:t>What instructors need to do</a:t>
            </a:r>
            <a:r>
              <a:rPr lang="en" sz="1300">
                <a:solidFill>
                  <a:srgbClr val="2185C5"/>
                </a:solidFill>
                <a:latin typeface="Roboto"/>
                <a:ea typeface="Roboto"/>
                <a:cs typeface="Roboto"/>
                <a:sym typeface="Roboto"/>
              </a:rPr>
              <a:t>.</a:t>
            </a:r>
            <a:endParaRPr sz="1300">
              <a:solidFill>
                <a:srgbClr val="2185C5"/>
              </a:solidFill>
              <a:latin typeface="Roboto"/>
              <a:ea typeface="Roboto"/>
              <a:cs typeface="Roboto"/>
              <a:sym typeface="Roboto"/>
            </a:endParaRPr>
          </a:p>
          <a:p>
            <a:pPr marL="457200" lvl="0" indent="-311150" algn="l" rtl="0">
              <a:lnSpc>
                <a:spcPct val="115000"/>
              </a:lnSpc>
              <a:spcBef>
                <a:spcPts val="1600"/>
              </a:spcBef>
              <a:spcAft>
                <a:spcPts val="0"/>
              </a:spcAft>
              <a:buClr>
                <a:srgbClr val="2185C5"/>
              </a:buClr>
              <a:buSzPts val="1300"/>
              <a:buFont typeface="Roboto"/>
              <a:buChar char="●"/>
            </a:pPr>
            <a:r>
              <a:rPr lang="en" sz="1300" b="1">
                <a:solidFill>
                  <a:srgbClr val="2185C5"/>
                </a:solidFill>
                <a:latin typeface="Roboto"/>
                <a:ea typeface="Roboto"/>
                <a:cs typeface="Roboto"/>
                <a:sym typeface="Roboto"/>
              </a:rPr>
              <a:t>Develop knowledge of cultural diversity</a:t>
            </a:r>
            <a:endParaRPr sz="1300" b="1">
              <a:solidFill>
                <a:srgbClr val="2185C5"/>
              </a:solidFill>
              <a:latin typeface="Roboto"/>
              <a:ea typeface="Roboto"/>
              <a:cs typeface="Roboto"/>
              <a:sym typeface="Roboto"/>
            </a:endParaRPr>
          </a:p>
          <a:p>
            <a:pPr marL="457200" lvl="0" indent="-311150" algn="l" rtl="0">
              <a:lnSpc>
                <a:spcPct val="115000"/>
              </a:lnSpc>
              <a:spcBef>
                <a:spcPts val="0"/>
              </a:spcBef>
              <a:spcAft>
                <a:spcPts val="0"/>
              </a:spcAft>
              <a:buClr>
                <a:srgbClr val="2185C5"/>
              </a:buClr>
              <a:buSzPts val="1300"/>
              <a:buFont typeface="Roboto"/>
              <a:buChar char="●"/>
            </a:pPr>
            <a:r>
              <a:rPr lang="en" sz="1300">
                <a:solidFill>
                  <a:srgbClr val="2185C5"/>
                </a:solidFill>
                <a:latin typeface="Roboto"/>
                <a:ea typeface="Roboto"/>
                <a:cs typeface="Roboto"/>
                <a:sym typeface="Roboto"/>
              </a:rPr>
              <a:t>Design culturally relevant curricula</a:t>
            </a:r>
            <a:endParaRPr sz="1300">
              <a:solidFill>
                <a:srgbClr val="2185C5"/>
              </a:solidFill>
              <a:latin typeface="Roboto"/>
              <a:ea typeface="Roboto"/>
              <a:cs typeface="Roboto"/>
              <a:sym typeface="Roboto"/>
            </a:endParaRPr>
          </a:p>
          <a:p>
            <a:pPr marL="457200" lvl="0" indent="-311150" algn="l" rtl="0">
              <a:lnSpc>
                <a:spcPct val="115000"/>
              </a:lnSpc>
              <a:spcBef>
                <a:spcPts val="0"/>
              </a:spcBef>
              <a:spcAft>
                <a:spcPts val="0"/>
              </a:spcAft>
              <a:buClr>
                <a:srgbClr val="2185C5"/>
              </a:buClr>
              <a:buSzPts val="1300"/>
              <a:buFont typeface="Roboto"/>
              <a:buChar char="●"/>
            </a:pPr>
            <a:r>
              <a:rPr lang="en" sz="1300" b="1">
                <a:solidFill>
                  <a:srgbClr val="2185C5"/>
                </a:solidFill>
                <a:latin typeface="Roboto"/>
                <a:ea typeface="Roboto"/>
                <a:cs typeface="Roboto"/>
                <a:sym typeface="Roboto"/>
              </a:rPr>
              <a:t>Demonstrate cultural caring and build a learning community</a:t>
            </a:r>
            <a:endParaRPr sz="1300" b="1">
              <a:solidFill>
                <a:srgbClr val="2185C5"/>
              </a:solidFill>
              <a:latin typeface="Roboto"/>
              <a:ea typeface="Roboto"/>
              <a:cs typeface="Roboto"/>
              <a:sym typeface="Roboto"/>
            </a:endParaRPr>
          </a:p>
          <a:p>
            <a:pPr marL="457200" lvl="0" indent="-311150" algn="l" rtl="0">
              <a:lnSpc>
                <a:spcPct val="115000"/>
              </a:lnSpc>
              <a:spcBef>
                <a:spcPts val="0"/>
              </a:spcBef>
              <a:spcAft>
                <a:spcPts val="0"/>
              </a:spcAft>
              <a:buClr>
                <a:srgbClr val="2185C5"/>
              </a:buClr>
              <a:buSzPts val="1300"/>
              <a:buFont typeface="Roboto"/>
              <a:buChar char="●"/>
            </a:pPr>
            <a:r>
              <a:rPr lang="en" sz="1300" b="1">
                <a:solidFill>
                  <a:srgbClr val="2185C5"/>
                </a:solidFill>
                <a:latin typeface="Roboto"/>
                <a:ea typeface="Roboto"/>
                <a:cs typeface="Roboto"/>
                <a:sym typeface="Roboto"/>
              </a:rPr>
              <a:t>Maintain cross-cultural communications</a:t>
            </a:r>
            <a:endParaRPr sz="1300" b="1">
              <a:solidFill>
                <a:srgbClr val="2185C5"/>
              </a:solidFill>
              <a:latin typeface="Roboto"/>
              <a:ea typeface="Roboto"/>
              <a:cs typeface="Roboto"/>
              <a:sym typeface="Roboto"/>
            </a:endParaRPr>
          </a:p>
          <a:p>
            <a:pPr marL="457200" lvl="0" indent="-311150" algn="l" rtl="0">
              <a:lnSpc>
                <a:spcPct val="115000"/>
              </a:lnSpc>
              <a:spcBef>
                <a:spcPts val="0"/>
              </a:spcBef>
              <a:spcAft>
                <a:spcPts val="0"/>
              </a:spcAft>
              <a:buClr>
                <a:srgbClr val="2185C5"/>
              </a:buClr>
              <a:buSzPts val="1300"/>
              <a:buFont typeface="Roboto"/>
              <a:buChar char="●"/>
            </a:pPr>
            <a:r>
              <a:rPr lang="en" sz="1300">
                <a:solidFill>
                  <a:srgbClr val="2185C5"/>
                </a:solidFill>
                <a:latin typeface="Roboto"/>
                <a:ea typeface="Roboto"/>
                <a:cs typeface="Roboto"/>
                <a:sym typeface="Roboto"/>
              </a:rPr>
              <a:t>Establish cultural congruity in classroom instruction</a:t>
            </a:r>
            <a:endParaRPr sz="1300">
              <a:solidFill>
                <a:srgbClr val="2185C5"/>
              </a:solidFill>
              <a:latin typeface="Roboto"/>
              <a:ea typeface="Roboto"/>
              <a:cs typeface="Roboto"/>
              <a:sym typeface="Roboto"/>
            </a:endParaRPr>
          </a:p>
          <a:p>
            <a:pPr marL="457200" lvl="0" indent="0" algn="r" rtl="0">
              <a:lnSpc>
                <a:spcPct val="115000"/>
              </a:lnSpc>
              <a:spcBef>
                <a:spcPts val="1600"/>
              </a:spcBef>
              <a:spcAft>
                <a:spcPts val="1600"/>
              </a:spcAft>
              <a:buNone/>
            </a:pPr>
            <a:r>
              <a:rPr lang="en" sz="1300">
                <a:solidFill>
                  <a:srgbClr val="2185C5"/>
                </a:solidFill>
                <a:latin typeface="Roboto"/>
                <a:ea typeface="Roboto"/>
                <a:cs typeface="Roboto"/>
                <a:sym typeface="Roboto"/>
              </a:rPr>
              <a:t>Preparing for Culturally Responsive Teaching, (Gay, 2002) </a:t>
            </a:r>
            <a:endParaRPr b="1">
              <a:solidFill>
                <a:srgbClr val="2185C5"/>
              </a:solidFill>
              <a:latin typeface="Lato"/>
              <a:ea typeface="Lato"/>
              <a:cs typeface="Lato"/>
              <a:sym typeface="Lato"/>
            </a:endParaRPr>
          </a:p>
        </p:txBody>
      </p:sp>
      <p:sp>
        <p:nvSpPr>
          <p:cNvPr id="122" name="Google Shape;122;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Writing Can Build Agency</a:t>
            </a:r>
            <a:endParaRPr/>
          </a:p>
        </p:txBody>
      </p:sp>
      <p:sp>
        <p:nvSpPr>
          <p:cNvPr id="128" name="Google Shape;128;p18"/>
          <p:cNvSpPr txBox="1">
            <a:spLocks noGrp="1"/>
          </p:cNvSpPr>
          <p:nvPr>
            <p:ph type="body" idx="1"/>
          </p:nvPr>
        </p:nvSpPr>
        <p:spPr>
          <a:xfrm>
            <a:off x="893700" y="1373600"/>
            <a:ext cx="7229700" cy="19764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600"/>
              </a:spcBef>
              <a:spcAft>
                <a:spcPts val="0"/>
              </a:spcAft>
              <a:buSzPts val="2200"/>
              <a:buChar char="▷"/>
            </a:pPr>
            <a:r>
              <a:rPr lang="en" sz="2200"/>
              <a:t>Instructors write and learn with students.</a:t>
            </a:r>
            <a:endParaRPr sz="2200"/>
          </a:p>
          <a:p>
            <a:pPr marL="457200" lvl="0" indent="-368300" algn="l" rtl="0">
              <a:lnSpc>
                <a:spcPct val="115000"/>
              </a:lnSpc>
              <a:spcBef>
                <a:spcPts val="0"/>
              </a:spcBef>
              <a:spcAft>
                <a:spcPts val="0"/>
              </a:spcAft>
              <a:buSzPts val="2200"/>
              <a:buChar char="▷"/>
            </a:pPr>
            <a:r>
              <a:rPr lang="en" sz="2200"/>
              <a:t>Students express themselves and their identities.</a:t>
            </a:r>
            <a:endParaRPr sz="2200"/>
          </a:p>
          <a:p>
            <a:pPr marL="457200" lvl="0" indent="-368300" algn="l" rtl="0">
              <a:lnSpc>
                <a:spcPct val="115000"/>
              </a:lnSpc>
              <a:spcBef>
                <a:spcPts val="0"/>
              </a:spcBef>
              <a:spcAft>
                <a:spcPts val="0"/>
              </a:spcAft>
              <a:buSzPts val="2200"/>
              <a:buChar char="▷"/>
            </a:pPr>
            <a:r>
              <a:rPr lang="en" sz="2200"/>
              <a:t>Community emerges from the shared writing experiences.</a:t>
            </a:r>
            <a:endParaRPr sz="2000" i="1">
              <a:solidFill>
                <a:schemeClr val="dk2"/>
              </a:solidFill>
            </a:endParaRPr>
          </a:p>
        </p:txBody>
      </p:sp>
      <p:sp>
        <p:nvSpPr>
          <p:cNvPr id="129" name="Google Shape;129;p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130" name="Google Shape;130;p18"/>
          <p:cNvSpPr txBox="1"/>
          <p:nvPr/>
        </p:nvSpPr>
        <p:spPr>
          <a:xfrm>
            <a:off x="1566300" y="3350000"/>
            <a:ext cx="6011400" cy="1473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600"/>
              </a:spcBef>
              <a:spcAft>
                <a:spcPts val="0"/>
              </a:spcAft>
              <a:buNone/>
            </a:pPr>
            <a:r>
              <a:rPr lang="en" sz="2000" i="1">
                <a:solidFill>
                  <a:srgbClr val="2185C5"/>
                </a:solidFill>
                <a:latin typeface="Lato"/>
                <a:ea typeface="Lato"/>
                <a:cs typeface="Lato"/>
                <a:sym typeface="Lato"/>
              </a:rPr>
              <a:t>“Agency says to the adult learner, what you do matters; what you do has an impact on someone or something”.</a:t>
            </a:r>
            <a:endParaRPr sz="2000" i="1">
              <a:solidFill>
                <a:srgbClr val="2185C5"/>
              </a:solidFill>
              <a:latin typeface="Lato"/>
              <a:ea typeface="Lato"/>
              <a:cs typeface="Lato"/>
              <a:sym typeface="Lato"/>
            </a:endParaRPr>
          </a:p>
          <a:p>
            <a:pPr marL="0" lvl="0" indent="0" algn="r" rtl="0">
              <a:lnSpc>
                <a:spcPct val="115000"/>
              </a:lnSpc>
              <a:spcBef>
                <a:spcPts val="600"/>
              </a:spcBef>
              <a:spcAft>
                <a:spcPts val="0"/>
              </a:spcAft>
              <a:buNone/>
            </a:pPr>
            <a:r>
              <a:rPr lang="en" sz="2000" i="1">
                <a:solidFill>
                  <a:schemeClr val="dk2"/>
                </a:solidFill>
                <a:latin typeface="Lato"/>
                <a:ea typeface="Lato"/>
                <a:cs typeface="Lato"/>
                <a:sym typeface="Lato"/>
              </a:rPr>
              <a:t>Jones, 2011, p. 226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p:nvPr/>
        </p:nvSpPr>
        <p:spPr>
          <a:xfrm>
            <a:off x="906625" y="7800"/>
            <a:ext cx="2483700" cy="2343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txBox="1">
            <a:spLocks noGrp="1"/>
          </p:cNvSpPr>
          <p:nvPr>
            <p:ph type="ctrTitle" idx="4294967295"/>
          </p:nvPr>
        </p:nvSpPr>
        <p:spPr>
          <a:xfrm>
            <a:off x="778225" y="2383444"/>
            <a:ext cx="66231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200" i="1">
                <a:solidFill>
                  <a:schemeClr val="lt1"/>
                </a:solidFill>
              </a:rPr>
              <a:t>Where I’m From</a:t>
            </a:r>
            <a:endParaRPr sz="7200" i="1">
              <a:solidFill>
                <a:schemeClr val="lt1"/>
              </a:solidFill>
            </a:endParaRPr>
          </a:p>
        </p:txBody>
      </p:sp>
      <p:sp>
        <p:nvSpPr>
          <p:cNvPr id="137" name="Google Shape;137;p19"/>
          <p:cNvSpPr txBox="1">
            <a:spLocks noGrp="1"/>
          </p:cNvSpPr>
          <p:nvPr>
            <p:ph type="subTitle" idx="4294967295"/>
          </p:nvPr>
        </p:nvSpPr>
        <p:spPr>
          <a:xfrm>
            <a:off x="778225" y="3697323"/>
            <a:ext cx="6623100" cy="650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solidFill>
                  <a:schemeClr val="lt1"/>
                </a:solidFill>
              </a:rPr>
              <a:t>  by George Ella Lyon</a:t>
            </a:r>
            <a:endParaRPr>
              <a:solidFill>
                <a:schemeClr val="lt1"/>
              </a:solidFill>
            </a:endParaRPr>
          </a:p>
          <a:p>
            <a:pPr marL="0" lvl="0" indent="0" algn="l" rtl="0">
              <a:spcBef>
                <a:spcPts val="600"/>
              </a:spcBef>
              <a:spcAft>
                <a:spcPts val="0"/>
              </a:spcAft>
              <a:buNone/>
            </a:pPr>
            <a:endParaRPr>
              <a:solidFill>
                <a:schemeClr val="lt1"/>
              </a:solidFill>
            </a:endParaRPr>
          </a:p>
          <a:p>
            <a:pPr marL="0" lvl="0" indent="0" algn="l" rtl="0">
              <a:spcBef>
                <a:spcPts val="600"/>
              </a:spcBef>
              <a:spcAft>
                <a:spcPts val="0"/>
              </a:spcAft>
              <a:buNone/>
            </a:pPr>
            <a:r>
              <a:rPr lang="en" sz="1400" u="sng">
                <a:solidFill>
                  <a:schemeClr val="hlink"/>
                </a:solidFill>
                <a:hlinkClick r:id="rId3"/>
              </a:rPr>
              <a:t>w</a:t>
            </a:r>
            <a:r>
              <a:rPr lang="en" u="sng">
                <a:solidFill>
                  <a:schemeClr val="hlink"/>
                </a:solidFill>
                <a:hlinkClick r:id="rId3"/>
              </a:rPr>
              <a:t>here.html</a:t>
            </a:r>
            <a:endParaRPr>
              <a:solidFill>
                <a:schemeClr val="lt1"/>
              </a:solidFill>
            </a:endParaRPr>
          </a:p>
        </p:txBody>
      </p:sp>
      <p:sp>
        <p:nvSpPr>
          <p:cNvPr id="138" name="Google Shape;138;p1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139" name="Google Shape;139;p19"/>
          <p:cNvGrpSpPr/>
          <p:nvPr/>
        </p:nvGrpSpPr>
        <p:grpSpPr>
          <a:xfrm>
            <a:off x="1060134" y="149750"/>
            <a:ext cx="2176688" cy="2059999"/>
            <a:chOff x="1922075" y="1629000"/>
            <a:chExt cx="437200" cy="437200"/>
          </a:xfrm>
        </p:grpSpPr>
        <p:sp>
          <p:nvSpPr>
            <p:cNvPr id="140" name="Google Shape;140;p19"/>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9"/>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2" name="Google Shape;142;p19" descr="An illustrated version of George Ella Lyon's poem, &quot;Where I'm From&quot; with a voice-over by the poet herself: http://www.georgeellalyon.com/audio/where.mp3-- Created using PowToon -- Free sign up at http://www.powtoon.com/youtube/ -- Create animated videos and animated presentations for free.  PowToon is a free tool that allows you to develop cool animated clips and animated presentations for your website, office meeting, sales pitch, nonprofit fundraiser, product launch, video resume, or anything else you could use an animated explainer video. PowToon's animation templates help you create animated presentations and animated explainer videos from scratch.  Anyone can produce awesome animations quickly with PowToon, without the cost or hassle other professional animation services require." title="Where I'm From">
            <a:hlinkClick r:id="rId4"/>
          </p:cNvPr>
          <p:cNvPicPr preferRelativeResize="0"/>
          <p:nvPr/>
        </p:nvPicPr>
        <p:blipFill>
          <a:blip r:embed="rId5">
            <a:alphaModFix/>
          </a:blip>
          <a:stretch>
            <a:fillRect/>
          </a:stretch>
        </p:blipFill>
        <p:spPr>
          <a:xfrm>
            <a:off x="4662225" y="3468053"/>
            <a:ext cx="1296376" cy="972297"/>
          </a:xfrm>
          <a:prstGeom prst="rect">
            <a:avLst/>
          </a:prstGeom>
          <a:noFill/>
          <a:ln>
            <a:noFill/>
          </a:ln>
        </p:spPr>
      </p:pic>
      <p:sp>
        <p:nvSpPr>
          <p:cNvPr id="143" name="Google Shape;143;p19"/>
          <p:cNvSpPr txBox="1"/>
          <p:nvPr/>
        </p:nvSpPr>
        <p:spPr>
          <a:xfrm>
            <a:off x="3923813" y="4501800"/>
            <a:ext cx="2773200" cy="4887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u="sng">
                <a:solidFill>
                  <a:srgbClr val="FFFFFF"/>
                </a:solidFill>
                <a:latin typeface="Lato"/>
                <a:ea typeface="Lato"/>
                <a:cs typeface="Lato"/>
                <a:sym typeface="Lato"/>
                <a:hlinkClick r:id="rId3"/>
              </a:rPr>
              <a:t>http://www.georgeellalyon.com/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920550" y="539219"/>
            <a:ext cx="3094800" cy="65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i="1"/>
              <a:t>Where I’m From</a:t>
            </a:r>
            <a:r>
              <a:rPr lang="en" sz="2400"/>
              <a:t> Poem Template</a:t>
            </a:r>
            <a:endParaRPr sz="2400"/>
          </a:p>
        </p:txBody>
      </p:sp>
      <p:sp>
        <p:nvSpPr>
          <p:cNvPr id="149" name="Google Shape;149;p20"/>
          <p:cNvSpPr txBox="1">
            <a:spLocks noGrp="1"/>
          </p:cNvSpPr>
          <p:nvPr>
            <p:ph type="body" idx="1"/>
          </p:nvPr>
        </p:nvSpPr>
        <p:spPr>
          <a:xfrm>
            <a:off x="893700" y="1310050"/>
            <a:ext cx="3148500" cy="16392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b="1"/>
              <a:t>Brainstorm ideas</a:t>
            </a:r>
            <a:r>
              <a:rPr lang="en" sz="1800"/>
              <a:t> with the template.</a:t>
            </a:r>
            <a:endParaRPr sz="1800"/>
          </a:p>
          <a:p>
            <a:pPr marL="457200" lvl="0" indent="-342900" algn="l" rtl="0">
              <a:spcBef>
                <a:spcPts val="0"/>
              </a:spcBef>
              <a:spcAft>
                <a:spcPts val="0"/>
              </a:spcAft>
              <a:buSzPts val="1800"/>
              <a:buChar char="▷"/>
            </a:pPr>
            <a:r>
              <a:rPr lang="en" sz="1800" b="1"/>
              <a:t>Encourage creative license</a:t>
            </a:r>
            <a:r>
              <a:rPr lang="en" sz="1800"/>
              <a:t> to suite unique identities.</a:t>
            </a:r>
            <a:endParaRPr sz="1800"/>
          </a:p>
          <a:p>
            <a:pPr marL="457200" lvl="0" indent="-342900" algn="l" rtl="0">
              <a:spcBef>
                <a:spcPts val="0"/>
              </a:spcBef>
              <a:spcAft>
                <a:spcPts val="0"/>
              </a:spcAft>
              <a:buSzPts val="1800"/>
              <a:buChar char="▷"/>
            </a:pPr>
            <a:r>
              <a:rPr lang="en" sz="1800" b="1"/>
              <a:t>Modify the prompts</a:t>
            </a:r>
            <a:r>
              <a:rPr lang="en" sz="1800"/>
              <a:t> to fit your content.</a:t>
            </a:r>
            <a:endParaRPr sz="1800"/>
          </a:p>
          <a:p>
            <a:pPr marL="457200" lvl="0" indent="-342900" algn="l" rtl="0">
              <a:spcBef>
                <a:spcPts val="0"/>
              </a:spcBef>
              <a:spcAft>
                <a:spcPts val="0"/>
              </a:spcAft>
              <a:buSzPts val="1800"/>
              <a:buChar char="▷"/>
            </a:pPr>
            <a:r>
              <a:rPr lang="en" sz="1800"/>
              <a:t>Promote discussion about identity and word choice.</a:t>
            </a:r>
            <a:endParaRPr sz="1800"/>
          </a:p>
          <a:p>
            <a:pPr marL="0" lvl="0" indent="0" algn="l" rtl="0">
              <a:spcBef>
                <a:spcPts val="60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0"/>
              </a:spcAft>
              <a:buNone/>
            </a:pPr>
            <a:endParaRPr sz="1800"/>
          </a:p>
          <a:p>
            <a:pPr marL="0" lvl="0" indent="0" algn="l" rtl="0">
              <a:spcBef>
                <a:spcPts val="600"/>
              </a:spcBef>
              <a:spcAft>
                <a:spcPts val="0"/>
              </a:spcAft>
              <a:buNone/>
            </a:pPr>
            <a:endParaRPr sz="1800"/>
          </a:p>
          <a:p>
            <a:pPr marL="0" lvl="0" indent="0" algn="l" rtl="0">
              <a:spcBef>
                <a:spcPts val="600"/>
              </a:spcBef>
              <a:spcAft>
                <a:spcPts val="0"/>
              </a:spcAft>
              <a:buNone/>
            </a:pPr>
            <a:endParaRPr sz="1800"/>
          </a:p>
          <a:p>
            <a:pPr marL="0" lvl="0" indent="0" algn="l" rtl="0">
              <a:spcBef>
                <a:spcPts val="600"/>
              </a:spcBef>
              <a:spcAft>
                <a:spcPts val="0"/>
              </a:spcAft>
              <a:buNone/>
            </a:pPr>
            <a:endParaRPr sz="1800"/>
          </a:p>
          <a:p>
            <a:pPr marL="0" lvl="0" indent="0" algn="l" rtl="0">
              <a:spcBef>
                <a:spcPts val="600"/>
              </a:spcBef>
              <a:spcAft>
                <a:spcPts val="0"/>
              </a:spcAft>
              <a:buNone/>
            </a:pPr>
            <a:r>
              <a:rPr lang="en" sz="1800"/>
              <a:t> </a:t>
            </a:r>
            <a:endParaRPr sz="1800"/>
          </a:p>
        </p:txBody>
      </p:sp>
      <p:sp>
        <p:nvSpPr>
          <p:cNvPr id="150" name="Google Shape;150;p2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151" name="Google Shape;151;p20"/>
          <p:cNvPicPr preferRelativeResize="0"/>
          <p:nvPr/>
        </p:nvPicPr>
        <p:blipFill>
          <a:blip r:embed="rId3">
            <a:alphaModFix/>
          </a:blip>
          <a:stretch>
            <a:fillRect/>
          </a:stretch>
        </p:blipFill>
        <p:spPr>
          <a:xfrm>
            <a:off x="4459050" y="207300"/>
            <a:ext cx="4125174" cy="4544526"/>
          </a:xfrm>
          <a:prstGeom prst="rect">
            <a:avLst/>
          </a:prstGeom>
          <a:noFill/>
          <a:ln>
            <a:noFill/>
          </a:ln>
        </p:spPr>
      </p:pic>
      <p:sp>
        <p:nvSpPr>
          <p:cNvPr id="152" name="Google Shape;152;p20"/>
          <p:cNvSpPr txBox="1"/>
          <p:nvPr/>
        </p:nvSpPr>
        <p:spPr>
          <a:xfrm>
            <a:off x="893700" y="4117325"/>
            <a:ext cx="3345000" cy="6345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1000"/>
              </a:spcAft>
              <a:buNone/>
            </a:pPr>
            <a:r>
              <a:rPr lang="en" b="1">
                <a:solidFill>
                  <a:schemeClr val="dk2"/>
                </a:solidFill>
                <a:latin typeface="Lato"/>
                <a:ea typeface="Lato"/>
                <a:cs typeface="Lato"/>
                <a:sym typeface="Lato"/>
              </a:rPr>
              <a:t>It’s the process and sharing that matter.</a:t>
            </a:r>
            <a:endParaRPr>
              <a:latin typeface="Lato"/>
              <a:ea typeface="Lato"/>
              <a:cs typeface="Lato"/>
              <a:sym typeface="Lato"/>
            </a:endParaRPr>
          </a:p>
        </p:txBody>
      </p:sp>
      <p:sp>
        <p:nvSpPr>
          <p:cNvPr id="153" name="Google Shape;153;p20"/>
          <p:cNvSpPr txBox="1"/>
          <p:nvPr/>
        </p:nvSpPr>
        <p:spPr>
          <a:xfrm>
            <a:off x="736050" y="4696925"/>
            <a:ext cx="7671900" cy="31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677480"/>
                </a:solidFill>
                <a:latin typeface="Lato"/>
                <a:ea typeface="Lato"/>
                <a:cs typeface="Lato"/>
                <a:sym typeface="Lato"/>
              </a:rPr>
              <a:t>Template modified from </a:t>
            </a:r>
            <a:r>
              <a:rPr lang="en" sz="1000" u="sng">
                <a:solidFill>
                  <a:schemeClr val="dk2"/>
                </a:solidFill>
                <a:latin typeface="Lato"/>
                <a:ea typeface="Lato"/>
                <a:cs typeface="Lato"/>
                <a:sym typeface="Lato"/>
                <a:hlinkClick r:id="rId4"/>
              </a:rPr>
              <a:t>https://www.sausd.us/cms/lib/CA01000471/Centricity/Domain/3043/I%20Am%20From%20Poem.pdf</a:t>
            </a:r>
            <a:endParaRPr sz="1000">
              <a:latin typeface="Lato"/>
              <a:ea typeface="Lato"/>
              <a:cs typeface="Lato"/>
              <a:sym typeface="Lato"/>
            </a:endParaRPr>
          </a:p>
          <a:p>
            <a:pPr marL="0" lvl="0" indent="0" algn="ctr" rtl="0">
              <a:spcBef>
                <a:spcPts val="0"/>
              </a:spcBef>
              <a:spcAft>
                <a:spcPts val="0"/>
              </a:spcAft>
              <a:buNone/>
            </a:pPr>
            <a:endParaRPr sz="1000">
              <a:solidFill>
                <a:srgbClr val="677480"/>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pic>
        <p:nvPicPr>
          <p:cNvPr id="159" name="Google Shape;159;p21"/>
          <p:cNvPicPr preferRelativeResize="0"/>
          <p:nvPr/>
        </p:nvPicPr>
        <p:blipFill>
          <a:blip r:embed="rId3">
            <a:alphaModFix/>
          </a:blip>
          <a:stretch>
            <a:fillRect/>
          </a:stretch>
        </p:blipFill>
        <p:spPr>
          <a:xfrm>
            <a:off x="-370026" y="-148000"/>
            <a:ext cx="4364699" cy="5648451"/>
          </a:xfrm>
          <a:prstGeom prst="rect">
            <a:avLst/>
          </a:prstGeom>
          <a:noFill/>
          <a:ln>
            <a:noFill/>
          </a:ln>
        </p:spPr>
      </p:pic>
      <p:pic>
        <p:nvPicPr>
          <p:cNvPr id="160" name="Google Shape;160;p21"/>
          <p:cNvPicPr preferRelativeResize="0"/>
          <p:nvPr/>
        </p:nvPicPr>
        <p:blipFill>
          <a:blip r:embed="rId4">
            <a:alphaModFix/>
          </a:blip>
          <a:stretch>
            <a:fillRect/>
          </a:stretch>
        </p:blipFill>
        <p:spPr>
          <a:xfrm>
            <a:off x="5526750" y="0"/>
            <a:ext cx="3974449" cy="5143504"/>
          </a:xfrm>
          <a:prstGeom prst="rect">
            <a:avLst/>
          </a:prstGeom>
          <a:noFill/>
          <a:ln>
            <a:noFill/>
          </a:ln>
        </p:spPr>
      </p:pic>
      <p:pic>
        <p:nvPicPr>
          <p:cNvPr id="161" name="Google Shape;161;p21"/>
          <p:cNvPicPr preferRelativeResize="0"/>
          <p:nvPr/>
        </p:nvPicPr>
        <p:blipFill>
          <a:blip r:embed="rId5">
            <a:alphaModFix/>
          </a:blip>
          <a:stretch>
            <a:fillRect/>
          </a:stretch>
        </p:blipFill>
        <p:spPr>
          <a:xfrm>
            <a:off x="2884500" y="0"/>
            <a:ext cx="3375000" cy="5143500"/>
          </a:xfrm>
          <a:prstGeom prst="rect">
            <a:avLst/>
          </a:prstGeom>
          <a:noFill/>
          <a:ln>
            <a:noFill/>
          </a:ln>
        </p:spPr>
      </p:pic>
    </p:spTree>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FFFFFF"/>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3768</Words>
  <Application>Microsoft Macintosh PowerPoint</Application>
  <PresentationFormat>On-screen Show (16:9)</PresentationFormat>
  <Paragraphs>288</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Roboto</vt:lpstr>
      <vt:lpstr>Raleway</vt:lpstr>
      <vt:lpstr>Cambria</vt:lpstr>
      <vt:lpstr>Times New Roman</vt:lpstr>
      <vt:lpstr>Calibri</vt:lpstr>
      <vt:lpstr>Lato</vt:lpstr>
      <vt:lpstr>Arial</vt:lpstr>
      <vt:lpstr>Antonio template</vt:lpstr>
      <vt:lpstr>Using Student-Created Poetry to Build Community</vt:lpstr>
      <vt:lpstr>Our Demographics</vt:lpstr>
      <vt:lpstr>Student Engagement </vt:lpstr>
      <vt:lpstr>PowerPoint Presentation</vt:lpstr>
      <vt:lpstr>Theoretical Framework</vt:lpstr>
      <vt:lpstr>Writing Can Build Agency</vt:lpstr>
      <vt:lpstr>Where I’m From</vt:lpstr>
      <vt:lpstr>Where I’m From Poem Template</vt:lpstr>
      <vt:lpstr>PowerPoint Presentation</vt:lpstr>
      <vt:lpstr>Sweet Georgia Tea </vt:lpstr>
      <vt:lpstr>Where I’m From</vt:lpstr>
      <vt:lpstr>I am from</vt:lpstr>
      <vt:lpstr>Digital Mentor Texts</vt:lpstr>
      <vt:lpstr>The Process is Easy</vt:lpstr>
      <vt:lpstr>Cross-Curricular Modifications</vt:lpstr>
      <vt:lpstr>Your Thoughts </vt:lpstr>
      <vt:lpstr>Community in the College Classroom</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Student-Created Poetry to Build Community</dc:title>
  <cp:lastModifiedBy>Laura Slay</cp:lastModifiedBy>
  <cp:revision>2</cp:revision>
  <dcterms:modified xsi:type="dcterms:W3CDTF">2020-01-11T02:55:01Z</dcterms:modified>
</cp:coreProperties>
</file>