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tmp" ContentType="image/png"/>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9" r:id="rId1"/>
  </p:sldMasterIdLst>
  <p:sldIdLst>
    <p:sldId id="256" r:id="rId2"/>
    <p:sldId id="258" r:id="rId3"/>
    <p:sldId id="259" r:id="rId4"/>
    <p:sldId id="262" r:id="rId5"/>
    <p:sldId id="260" r:id="rId6"/>
    <p:sldId id="263" r:id="rId7"/>
    <p:sldId id="261" r:id="rId8"/>
    <p:sldId id="264" r:id="rId9"/>
    <p:sldId id="275" r:id="rId10"/>
    <p:sldId id="276" r:id="rId11"/>
    <p:sldId id="277" r:id="rId12"/>
    <p:sldId id="272" r:id="rId13"/>
    <p:sldId id="265" r:id="rId14"/>
    <p:sldId id="266" r:id="rId15"/>
    <p:sldId id="281" r:id="rId16"/>
    <p:sldId id="283" r:id="rId17"/>
    <p:sldId id="274" r:id="rId18"/>
    <p:sldId id="268" r:id="rId19"/>
    <p:sldId id="269" r:id="rId20"/>
    <p:sldId id="273" r:id="rId21"/>
    <p:sldId id="270" r:id="rId22"/>
    <p:sldId id="282" r:id="rId2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987" autoAdjust="0"/>
    <p:restoredTop sz="94660"/>
  </p:normalViewPr>
  <p:slideViewPr>
    <p:cSldViewPr snapToGrid="0">
      <p:cViewPr varScale="1">
        <p:scale>
          <a:sx n="93" d="100"/>
          <a:sy n="93" d="100"/>
        </p:scale>
        <p:origin x="41" y="199"/>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package" Target="../embeddings/Microsoft_Excel_Worksheet.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2000" b="0" i="0" u="none" strike="noStrike" kern="1200" spc="0" baseline="0">
                <a:solidFill>
                  <a:schemeClr val="tx1">
                    <a:lumMod val="65000"/>
                    <a:lumOff val="35000"/>
                  </a:schemeClr>
                </a:solidFill>
                <a:latin typeface="+mn-lt"/>
                <a:ea typeface="+mn-ea"/>
                <a:cs typeface="+mn-cs"/>
              </a:defRPr>
            </a:pPr>
            <a:r>
              <a:rPr lang="en-US" sz="2000" baseline="0"/>
              <a:t>Percent Inspired by Others' Presentations And Portion of Those Experiencing Elevation</a:t>
            </a:r>
          </a:p>
        </c:rich>
      </c:tx>
      <c:overlay val="0"/>
      <c:spPr>
        <a:noFill/>
        <a:ln>
          <a:noFill/>
        </a:ln>
        <a:effectLst/>
      </c:spPr>
      <c:txPr>
        <a:bodyPr rot="0" spcFirstLastPara="1" vertOverflow="ellipsis" vert="horz" wrap="square" anchor="ctr" anchorCtr="1"/>
        <a:lstStyle/>
        <a:p>
          <a:pPr>
            <a:defRPr sz="20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4.3910032079323418E-2"/>
          <c:y val="2.1795713035870516E-2"/>
          <c:w val="0.9190529308836396"/>
          <c:h val="0.66998656417947755"/>
        </c:manualLayout>
      </c:layout>
      <c:barChart>
        <c:barDir val="col"/>
        <c:grouping val="clustered"/>
        <c:varyColors val="0"/>
        <c:ser>
          <c:idx val="0"/>
          <c:order val="0"/>
          <c:tx>
            <c:strRef>
              <c:f>Sheet1!$B$1</c:f>
              <c:strCache>
                <c:ptCount val="1"/>
                <c:pt idx="0">
                  <c:v>Strong Agree</c:v>
                </c:pt>
              </c:strCache>
            </c:strRef>
          </c:tx>
          <c:spPr>
            <a:solidFill>
              <a:schemeClr val="accent1"/>
            </a:solidFill>
            <a:ln>
              <a:noFill/>
            </a:ln>
            <a:effectLst/>
          </c:spPr>
          <c:invertIfNegative val="0"/>
          <c:cat>
            <c:strRef>
              <c:f>Sheet1!$A$2:$A$5</c:f>
              <c:strCache>
                <c:ptCount val="4"/>
                <c:pt idx="0">
                  <c:v>Inspired</c:v>
                </c:pt>
                <c:pt idx="1">
                  <c:v>Elevation</c:v>
                </c:pt>
                <c:pt idx="2">
                  <c:v>Admiration</c:v>
                </c:pt>
                <c:pt idx="3">
                  <c:v>Happy</c:v>
                </c:pt>
              </c:strCache>
            </c:strRef>
          </c:cat>
          <c:val>
            <c:numRef>
              <c:f>Sheet1!$B$2:$B$5</c:f>
              <c:numCache>
                <c:formatCode>General</c:formatCode>
                <c:ptCount val="4"/>
                <c:pt idx="0">
                  <c:v>48.7</c:v>
                </c:pt>
                <c:pt idx="1">
                  <c:v>32.5</c:v>
                </c:pt>
                <c:pt idx="2">
                  <c:v>10.199999999999999</c:v>
                </c:pt>
                <c:pt idx="3">
                  <c:v>8.9</c:v>
                </c:pt>
              </c:numCache>
            </c:numRef>
          </c:val>
          <c:extLst>
            <c:ext xmlns:c16="http://schemas.microsoft.com/office/drawing/2014/chart" uri="{C3380CC4-5D6E-409C-BE32-E72D297353CC}">
              <c16:uniqueId val="{00000000-B1B8-4F5F-8A03-A778CCBE787F}"/>
            </c:ext>
          </c:extLst>
        </c:ser>
        <c:ser>
          <c:idx val="1"/>
          <c:order val="1"/>
          <c:tx>
            <c:strRef>
              <c:f>Sheet1!$C$1</c:f>
              <c:strCache>
                <c:ptCount val="1"/>
                <c:pt idx="0">
                  <c:v>Agree</c:v>
                </c:pt>
              </c:strCache>
            </c:strRef>
          </c:tx>
          <c:spPr>
            <a:solidFill>
              <a:schemeClr val="accent2"/>
            </a:solidFill>
            <a:ln>
              <a:noFill/>
            </a:ln>
            <a:effectLst/>
          </c:spPr>
          <c:invertIfNegative val="0"/>
          <c:cat>
            <c:strRef>
              <c:f>Sheet1!$A$2:$A$5</c:f>
              <c:strCache>
                <c:ptCount val="4"/>
                <c:pt idx="0">
                  <c:v>Inspired</c:v>
                </c:pt>
                <c:pt idx="1">
                  <c:v>Elevation</c:v>
                </c:pt>
                <c:pt idx="2">
                  <c:v>Admiration</c:v>
                </c:pt>
                <c:pt idx="3">
                  <c:v>Happy</c:v>
                </c:pt>
              </c:strCache>
            </c:strRef>
          </c:cat>
          <c:val>
            <c:numRef>
              <c:f>Sheet1!$C$2:$C$5</c:f>
              <c:numCache>
                <c:formatCode>General</c:formatCode>
                <c:ptCount val="4"/>
                <c:pt idx="0">
                  <c:v>46.1</c:v>
                </c:pt>
                <c:pt idx="1">
                  <c:v>0</c:v>
                </c:pt>
                <c:pt idx="2">
                  <c:v>0</c:v>
                </c:pt>
                <c:pt idx="3">
                  <c:v>0</c:v>
                </c:pt>
              </c:numCache>
            </c:numRef>
          </c:val>
          <c:extLst>
            <c:ext xmlns:c16="http://schemas.microsoft.com/office/drawing/2014/chart" uri="{C3380CC4-5D6E-409C-BE32-E72D297353CC}">
              <c16:uniqueId val="{00000001-B1B8-4F5F-8A03-A778CCBE787F}"/>
            </c:ext>
          </c:extLst>
        </c:ser>
        <c:ser>
          <c:idx val="2"/>
          <c:order val="2"/>
          <c:tx>
            <c:strRef>
              <c:f>Sheet1!$D$1</c:f>
              <c:strCache>
                <c:ptCount val="1"/>
                <c:pt idx="0">
                  <c:v>Disagree</c:v>
                </c:pt>
              </c:strCache>
            </c:strRef>
          </c:tx>
          <c:spPr>
            <a:solidFill>
              <a:schemeClr val="accent3"/>
            </a:solidFill>
            <a:ln>
              <a:noFill/>
            </a:ln>
            <a:effectLst/>
          </c:spPr>
          <c:invertIfNegative val="0"/>
          <c:cat>
            <c:strRef>
              <c:f>Sheet1!$A$2:$A$5</c:f>
              <c:strCache>
                <c:ptCount val="4"/>
                <c:pt idx="0">
                  <c:v>Inspired</c:v>
                </c:pt>
                <c:pt idx="1">
                  <c:v>Elevation</c:v>
                </c:pt>
                <c:pt idx="2">
                  <c:v>Admiration</c:v>
                </c:pt>
                <c:pt idx="3">
                  <c:v>Happy</c:v>
                </c:pt>
              </c:strCache>
            </c:strRef>
          </c:cat>
          <c:val>
            <c:numRef>
              <c:f>Sheet1!$D$2:$D$5</c:f>
              <c:numCache>
                <c:formatCode>General</c:formatCode>
                <c:ptCount val="4"/>
                <c:pt idx="0">
                  <c:v>5.0999999999999996</c:v>
                </c:pt>
                <c:pt idx="1">
                  <c:v>0</c:v>
                </c:pt>
                <c:pt idx="2">
                  <c:v>0</c:v>
                </c:pt>
                <c:pt idx="3">
                  <c:v>0</c:v>
                </c:pt>
              </c:numCache>
            </c:numRef>
          </c:val>
          <c:extLst>
            <c:ext xmlns:c16="http://schemas.microsoft.com/office/drawing/2014/chart" uri="{C3380CC4-5D6E-409C-BE32-E72D297353CC}">
              <c16:uniqueId val="{00000002-B1B8-4F5F-8A03-A778CCBE787F}"/>
            </c:ext>
          </c:extLst>
        </c:ser>
        <c:dLbls>
          <c:showLegendKey val="0"/>
          <c:showVal val="0"/>
          <c:showCatName val="0"/>
          <c:showSerName val="0"/>
          <c:showPercent val="0"/>
          <c:showBubbleSize val="0"/>
        </c:dLbls>
        <c:gapWidth val="219"/>
        <c:overlap val="-27"/>
        <c:axId val="207833832"/>
        <c:axId val="207825304"/>
      </c:barChart>
      <c:catAx>
        <c:axId val="20783383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207825304"/>
        <c:crosses val="autoZero"/>
        <c:auto val="1"/>
        <c:lblAlgn val="ctr"/>
        <c:lblOffset val="100"/>
        <c:noMultiLvlLbl val="0"/>
      </c:catAx>
      <c:valAx>
        <c:axId val="207825304"/>
        <c:scaling>
          <c:orientation val="minMax"/>
        </c:scaling>
        <c:delete val="0"/>
        <c:axPos val="l"/>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207833832"/>
        <c:crosses val="autoZero"/>
        <c:crossBetween val="between"/>
      </c:valAx>
      <c:spPr>
        <a:noFill/>
        <a:ln>
          <a:noFill/>
        </a:ln>
        <a:effectLst/>
      </c:spPr>
    </c:plotArea>
    <c:legend>
      <c:legendPos val="b"/>
      <c:layout>
        <c:manualLayout>
          <c:xMode val="edge"/>
          <c:yMode val="edge"/>
          <c:x val="0"/>
          <c:y val="0.81264940803262919"/>
          <c:w val="0.31402777777777779"/>
          <c:h val="8.743052801853006E-2"/>
        </c:manualLayout>
      </c:layout>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400" baseline="0"/>
      </a:pPr>
      <a:endParaRPr lang="en-US"/>
    </a:p>
  </c:txPr>
  <c:externalData r:id="rId4">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39E3965E-AC41-4711-9D10-E25ABB132D86}"/>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90000"/>
              </a:lnSpc>
              <a:defRPr sz="8000" spc="-50"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1100051" y="4645152"/>
            <a:ext cx="10058400" cy="1143000"/>
          </a:xfrm>
        </p:spPr>
        <p:txBody>
          <a:bodyPr lIns="91440" rIns="91440">
            <a:normAutofit/>
          </a:bodyPr>
          <a:lstStyle>
            <a:lvl1pPr marL="0" indent="0" algn="l">
              <a:buNone/>
              <a:defRPr sz="2400" cap="all" spc="200" baseline="0">
                <a:solidFill>
                  <a:schemeClr val="tx1"/>
                </a:solidFill>
                <a:latin typeface="+mn-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cxnSp>
        <p:nvCxnSpPr>
          <p:cNvPr id="9" name="Straight Connector 8">
            <a:extLst>
              <a:ext uri="{FF2B5EF4-FFF2-40B4-BE49-F238E27FC236}">
                <a16:creationId xmlns:a16="http://schemas.microsoft.com/office/drawing/2014/main" id="{1F5DC8C3-BA5F-4EED-BB9A-A14272BD82A1}"/>
              </a:ext>
            </a:extLst>
          </p:cNvPr>
          <p:cNvCxnSpPr/>
          <p:nvPr/>
        </p:nvCxnSpPr>
        <p:spPr>
          <a:xfrm>
            <a:off x="1207658" y="4474741"/>
            <a:ext cx="987552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4" name="Date Placeholder 3">
            <a:extLst>
              <a:ext uri="{FF2B5EF4-FFF2-40B4-BE49-F238E27FC236}">
                <a16:creationId xmlns:a16="http://schemas.microsoft.com/office/drawing/2014/main" id="{9925CCF1-92C0-4AF3-BFAF-4921631915AB}"/>
              </a:ext>
            </a:extLst>
          </p:cNvPr>
          <p:cNvSpPr>
            <a:spLocks noGrp="1"/>
          </p:cNvSpPr>
          <p:nvPr>
            <p:ph type="dt" sz="half" idx="10"/>
          </p:nvPr>
        </p:nvSpPr>
        <p:spPr/>
        <p:txBody>
          <a:bodyPr/>
          <a:lstStyle/>
          <a:p>
            <a:fld id="{9184DA70-C731-4C70-880D-CCD4705E623C}" type="datetime1">
              <a:rPr lang="en-US" smtClean="0"/>
              <a:t>1/14/2020</a:t>
            </a:fld>
            <a:endParaRPr lang="en-US" dirty="0"/>
          </a:p>
        </p:txBody>
      </p:sp>
      <p:sp>
        <p:nvSpPr>
          <p:cNvPr id="5" name="Footer Placeholder 4">
            <a:extLst>
              <a:ext uri="{FF2B5EF4-FFF2-40B4-BE49-F238E27FC236}">
                <a16:creationId xmlns:a16="http://schemas.microsoft.com/office/drawing/2014/main" id="{051A78A9-3DFF-4937-A9F2-5D8CF495F367}"/>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5FAEB271-5CC0-4759-BC6E-8BE53AB227C0}"/>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414466257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7D5506EE-1026-4F35-9ACC-BD05BE0F9B36}"/>
              </a:ext>
            </a:extLst>
          </p:cNvPr>
          <p:cNvSpPr>
            <a:spLocks noGrp="1"/>
          </p:cNvSpPr>
          <p:nvPr>
            <p:ph type="dt" sz="half" idx="10"/>
          </p:nvPr>
        </p:nvSpPr>
        <p:spPr/>
        <p:txBody>
          <a:bodyPr/>
          <a:lstStyle/>
          <a:p>
            <a:fld id="{B612A279-0833-481D-8C56-F67FD0AC6C50}" type="datetime1">
              <a:rPr lang="en-US" smtClean="0"/>
              <a:t>1/14/2020</a:t>
            </a:fld>
            <a:endParaRPr lang="en-US" dirty="0"/>
          </a:p>
        </p:txBody>
      </p:sp>
      <p:sp>
        <p:nvSpPr>
          <p:cNvPr id="8" name="Footer Placeholder 7">
            <a:extLst>
              <a:ext uri="{FF2B5EF4-FFF2-40B4-BE49-F238E27FC236}">
                <a16:creationId xmlns:a16="http://schemas.microsoft.com/office/drawing/2014/main" id="{B7696E5F-8D95-4450-AE52-5438E6EDE2BF}"/>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999B2253-74CC-409E-BEB0-F8EFCFCB5629}"/>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1488845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E1B68A5B-D9FA-424B-A4EB-30E7223836B3}"/>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2302"/>
            <a:ext cx="2628900" cy="575989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412302"/>
            <a:ext cx="7734300" cy="5759898"/>
          </a:xfrm>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AF33D6B0-F070-45C4-A472-19F432BE3932}"/>
              </a:ext>
            </a:extLst>
          </p:cNvPr>
          <p:cNvSpPr>
            <a:spLocks noGrp="1"/>
          </p:cNvSpPr>
          <p:nvPr>
            <p:ph type="dt" sz="half" idx="10"/>
          </p:nvPr>
        </p:nvSpPr>
        <p:spPr/>
        <p:txBody>
          <a:bodyPr/>
          <a:lstStyle/>
          <a:p>
            <a:fld id="{6587DA83-5663-4C9C-B9AA-0B40A3DAFF81}" type="datetime1">
              <a:rPr lang="en-US" smtClean="0"/>
              <a:t>1/14/2020</a:t>
            </a:fld>
            <a:endParaRPr lang="en-US" dirty="0"/>
          </a:p>
        </p:txBody>
      </p:sp>
      <p:sp>
        <p:nvSpPr>
          <p:cNvPr id="8" name="Footer Placeholder 7">
            <a:extLst>
              <a:ext uri="{FF2B5EF4-FFF2-40B4-BE49-F238E27FC236}">
                <a16:creationId xmlns:a16="http://schemas.microsoft.com/office/drawing/2014/main" id="{9975399F-DAB2-410D-967F-ED17E6F796E7}"/>
              </a:ext>
            </a:extLst>
          </p:cNvPr>
          <p:cNvSpPr>
            <a:spLocks noGrp="1"/>
          </p:cNvSpPr>
          <p:nvPr>
            <p:ph type="ftr" sz="quarter" idx="11"/>
          </p:nvPr>
        </p:nvSpPr>
        <p:spPr/>
        <p:txBody>
          <a:bodyPr/>
          <a:lstStyle/>
          <a:p>
            <a:endParaRPr lang="en-US" dirty="0"/>
          </a:p>
        </p:txBody>
      </p:sp>
      <p:sp>
        <p:nvSpPr>
          <p:cNvPr id="10" name="Slide Number Placeholder 9">
            <a:extLst>
              <a:ext uri="{FF2B5EF4-FFF2-40B4-BE49-F238E27FC236}">
                <a16:creationId xmlns:a16="http://schemas.microsoft.com/office/drawing/2014/main" id="{F762A46F-6BE5-4D12-9412-5CA7672EA8EC}"/>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238247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354D8B55-9EA8-4B81-8E84-9B93B0A27559}"/>
              </a:ext>
            </a:extLst>
          </p:cNvPr>
          <p:cNvSpPr>
            <a:spLocks noGrp="1"/>
          </p:cNvSpPr>
          <p:nvPr>
            <p:ph type="dt" sz="half" idx="10"/>
          </p:nvPr>
        </p:nvSpPr>
        <p:spPr/>
        <p:txBody>
          <a:bodyPr/>
          <a:lstStyle/>
          <a:p>
            <a:fld id="{4BE1D723-8F53-4F53-90B0-1982A396982E}" type="datetime1">
              <a:rPr lang="en-US" smtClean="0"/>
              <a:t>1/14/2020</a:t>
            </a:fld>
            <a:endParaRPr lang="en-US" dirty="0"/>
          </a:p>
        </p:txBody>
      </p:sp>
      <p:sp>
        <p:nvSpPr>
          <p:cNvPr id="8" name="Footer Placeholder 7">
            <a:extLst>
              <a:ext uri="{FF2B5EF4-FFF2-40B4-BE49-F238E27FC236}">
                <a16:creationId xmlns:a16="http://schemas.microsoft.com/office/drawing/2014/main" id="{062CA021-2578-47CB-822C-BDDFF7223B28}"/>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C4AAB51D-4141-4682-9375-DAFD5FB9DD10}"/>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7718191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A585C21A-8B93-4657-B5DF-7EAEAD3BE127}"/>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90000"/>
              </a:lnSpc>
              <a:defRPr sz="8000"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1097280" y="4663440"/>
            <a:ext cx="10058400" cy="1143000"/>
          </a:xfrm>
        </p:spPr>
        <p:txBody>
          <a:bodyPr lIns="91440" rIns="91440" anchor="t" anchorCtr="0">
            <a:normAutofit/>
          </a:bodyPr>
          <a:lstStyle>
            <a:lvl1pPr marL="0" indent="0">
              <a:buNone/>
              <a:defRPr sz="2400" cap="all" spc="200" baseline="0">
                <a:solidFill>
                  <a:schemeClr val="tx1"/>
                </a:solidFill>
                <a:latin typeface="+mn-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cxnSp>
        <p:nvCxnSpPr>
          <p:cNvPr id="9" name="Straight Connector 8">
            <a:extLst>
              <a:ext uri="{FF2B5EF4-FFF2-40B4-BE49-F238E27FC236}">
                <a16:creationId xmlns:a16="http://schemas.microsoft.com/office/drawing/2014/main" id="{459DE2C1-4C52-40A3-8959-27B2C1BEBFF6}"/>
              </a:ext>
            </a:extLst>
          </p:cNvPr>
          <p:cNvCxnSpPr/>
          <p:nvPr/>
        </p:nvCxnSpPr>
        <p:spPr>
          <a:xfrm>
            <a:off x="1207658" y="4485132"/>
            <a:ext cx="987552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7" name="Date Placeholder 6">
            <a:extLst>
              <a:ext uri="{FF2B5EF4-FFF2-40B4-BE49-F238E27FC236}">
                <a16:creationId xmlns:a16="http://schemas.microsoft.com/office/drawing/2014/main" id="{AAF2E137-EC28-48F8-9198-1F02539029B6}"/>
              </a:ext>
            </a:extLst>
          </p:cNvPr>
          <p:cNvSpPr>
            <a:spLocks noGrp="1"/>
          </p:cNvSpPr>
          <p:nvPr>
            <p:ph type="dt" sz="half" idx="10"/>
          </p:nvPr>
        </p:nvSpPr>
        <p:spPr/>
        <p:txBody>
          <a:bodyPr/>
          <a:lstStyle/>
          <a:p>
            <a:fld id="{97669AF7-7BEB-44E4-9852-375E34362B5B}" type="datetime1">
              <a:rPr lang="en-US" smtClean="0"/>
              <a:t>1/14/2020</a:t>
            </a:fld>
            <a:endParaRPr lang="en-US" dirty="0"/>
          </a:p>
        </p:txBody>
      </p:sp>
      <p:sp>
        <p:nvSpPr>
          <p:cNvPr id="8" name="Footer Placeholder 7">
            <a:extLst>
              <a:ext uri="{FF2B5EF4-FFF2-40B4-BE49-F238E27FC236}">
                <a16:creationId xmlns:a16="http://schemas.microsoft.com/office/drawing/2014/main" id="{189422CD-6F62-4DD6-89EF-07A60B42D219}"/>
              </a:ext>
            </a:extLst>
          </p:cNvPr>
          <p:cNvSpPr>
            <a:spLocks noGrp="1"/>
          </p:cNvSpPr>
          <p:nvPr>
            <p:ph type="ftr" sz="quarter" idx="11"/>
          </p:nvPr>
        </p:nvSpPr>
        <p:spPr/>
        <p:txBody>
          <a:bodyPr/>
          <a:lstStyle/>
          <a:p>
            <a:endParaRPr lang="en-US" dirty="0"/>
          </a:p>
        </p:txBody>
      </p:sp>
      <p:sp>
        <p:nvSpPr>
          <p:cNvPr id="11" name="Slide Number Placeholder 10">
            <a:extLst>
              <a:ext uri="{FF2B5EF4-FFF2-40B4-BE49-F238E27FC236}">
                <a16:creationId xmlns:a16="http://schemas.microsoft.com/office/drawing/2014/main" id="{69C6AFF8-42B4-4D05-969B-9F5FB3355555}"/>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23012081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97280" y="2120900"/>
            <a:ext cx="4639736" cy="374819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515944" y="2120900"/>
            <a:ext cx="4639736" cy="374819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Date Placeholder 1">
            <a:extLst>
              <a:ext uri="{FF2B5EF4-FFF2-40B4-BE49-F238E27FC236}">
                <a16:creationId xmlns:a16="http://schemas.microsoft.com/office/drawing/2014/main" id="{5782D47D-B0DC-4C40-BCC6-BBBA32584A38}"/>
              </a:ext>
            </a:extLst>
          </p:cNvPr>
          <p:cNvSpPr>
            <a:spLocks noGrp="1"/>
          </p:cNvSpPr>
          <p:nvPr>
            <p:ph type="dt" sz="half" idx="10"/>
          </p:nvPr>
        </p:nvSpPr>
        <p:spPr/>
        <p:txBody>
          <a:bodyPr/>
          <a:lstStyle/>
          <a:p>
            <a:fld id="{BAAAC38D-0552-4C82-B593-E6124DFADBE2}" type="datetime1">
              <a:rPr lang="en-US" smtClean="0"/>
              <a:t>1/14/2020</a:t>
            </a:fld>
            <a:endParaRPr lang="en-US" dirty="0"/>
          </a:p>
        </p:txBody>
      </p:sp>
      <p:sp>
        <p:nvSpPr>
          <p:cNvPr id="9" name="Footer Placeholder 8">
            <a:extLst>
              <a:ext uri="{FF2B5EF4-FFF2-40B4-BE49-F238E27FC236}">
                <a16:creationId xmlns:a16="http://schemas.microsoft.com/office/drawing/2014/main" id="{4690D34E-7EBD-44B2-83CA-4C126A18D7EF}"/>
              </a:ext>
            </a:extLst>
          </p:cNvPr>
          <p:cNvSpPr>
            <a:spLocks noGrp="1"/>
          </p:cNvSpPr>
          <p:nvPr>
            <p:ph type="ftr" sz="quarter" idx="11"/>
          </p:nvPr>
        </p:nvSpPr>
        <p:spPr/>
        <p:txBody>
          <a:bodyPr/>
          <a:lstStyle/>
          <a:p>
            <a:endParaRPr lang="en-US" dirty="0"/>
          </a:p>
        </p:txBody>
      </p:sp>
      <p:sp>
        <p:nvSpPr>
          <p:cNvPr id="10" name="Slide Number Placeholder 9">
            <a:extLst>
              <a:ext uri="{FF2B5EF4-FFF2-40B4-BE49-F238E27FC236}">
                <a16:creationId xmlns:a16="http://schemas.microsoft.com/office/drawing/2014/main" id="{2AC511A1-9BBD-42DE-92FB-2AF44F8E97A9}"/>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4179829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097280" y="2057400"/>
            <a:ext cx="4639736" cy="736282"/>
          </a:xfrm>
        </p:spPr>
        <p:txBody>
          <a:bodyPr lIns="91440" rIns="91440" anchor="ctr">
            <a:normAutofit/>
          </a:bodyPr>
          <a:lstStyle>
            <a:lvl1pPr marL="0" indent="0">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97280" y="2958274"/>
            <a:ext cx="4639736" cy="291082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515944" y="2057400"/>
            <a:ext cx="4639736" cy="736282"/>
          </a:xfrm>
        </p:spPr>
        <p:txBody>
          <a:bodyPr lIns="91440" rIns="91440" anchor="ctr">
            <a:normAutofit/>
          </a:bodyPr>
          <a:lstStyle>
            <a:lvl1pPr marL="0" indent="0">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515944" y="2958273"/>
            <a:ext cx="4639736" cy="291082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Date Placeholder 1">
            <a:extLst>
              <a:ext uri="{FF2B5EF4-FFF2-40B4-BE49-F238E27FC236}">
                <a16:creationId xmlns:a16="http://schemas.microsoft.com/office/drawing/2014/main" id="{8AF8A515-AA94-45D1-9223-5C2272618D85}"/>
              </a:ext>
            </a:extLst>
          </p:cNvPr>
          <p:cNvSpPr>
            <a:spLocks noGrp="1"/>
          </p:cNvSpPr>
          <p:nvPr>
            <p:ph type="dt" sz="half" idx="10"/>
          </p:nvPr>
        </p:nvSpPr>
        <p:spPr/>
        <p:txBody>
          <a:bodyPr/>
          <a:lstStyle/>
          <a:p>
            <a:fld id="{D9DF0F1C-5577-4ACB-BB62-DF8F3C494C7E}" type="datetime1">
              <a:rPr lang="en-US" smtClean="0"/>
              <a:t>1/14/2020</a:t>
            </a:fld>
            <a:endParaRPr lang="en-US" dirty="0"/>
          </a:p>
        </p:txBody>
      </p:sp>
      <p:sp>
        <p:nvSpPr>
          <p:cNvPr id="11" name="Footer Placeholder 10">
            <a:extLst>
              <a:ext uri="{FF2B5EF4-FFF2-40B4-BE49-F238E27FC236}">
                <a16:creationId xmlns:a16="http://schemas.microsoft.com/office/drawing/2014/main" id="{D052F5BC-98E0-4D60-AD67-9547738B7DD4}"/>
              </a:ext>
            </a:extLst>
          </p:cNvPr>
          <p:cNvSpPr>
            <a:spLocks noGrp="1"/>
          </p:cNvSpPr>
          <p:nvPr>
            <p:ph type="ftr" sz="quarter" idx="11"/>
          </p:nvPr>
        </p:nvSpPr>
        <p:spPr/>
        <p:txBody>
          <a:bodyPr/>
          <a:lstStyle/>
          <a:p>
            <a:endParaRPr lang="en-US" dirty="0"/>
          </a:p>
        </p:txBody>
      </p:sp>
      <p:sp>
        <p:nvSpPr>
          <p:cNvPr id="12" name="Slide Number Placeholder 11">
            <a:extLst>
              <a:ext uri="{FF2B5EF4-FFF2-40B4-BE49-F238E27FC236}">
                <a16:creationId xmlns:a16="http://schemas.microsoft.com/office/drawing/2014/main" id="{A38552DC-952E-41EA-AAAF-C2187523C0B0}"/>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65074252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6" name="Date Placeholder 5">
            <a:extLst>
              <a:ext uri="{FF2B5EF4-FFF2-40B4-BE49-F238E27FC236}">
                <a16:creationId xmlns:a16="http://schemas.microsoft.com/office/drawing/2014/main" id="{7392073F-158F-44A3-8913-917AFFC1BC20}"/>
              </a:ext>
            </a:extLst>
          </p:cNvPr>
          <p:cNvSpPr>
            <a:spLocks noGrp="1"/>
          </p:cNvSpPr>
          <p:nvPr>
            <p:ph type="dt" sz="half" idx="10"/>
          </p:nvPr>
        </p:nvSpPr>
        <p:spPr/>
        <p:txBody>
          <a:bodyPr/>
          <a:lstStyle/>
          <a:p>
            <a:fld id="{1775B394-D9F9-4F0C-B15D-605F45CB9E9F}" type="datetime1">
              <a:rPr lang="en-US" smtClean="0"/>
              <a:t>1/14/2020</a:t>
            </a:fld>
            <a:endParaRPr lang="en-US" dirty="0"/>
          </a:p>
        </p:txBody>
      </p:sp>
      <p:sp>
        <p:nvSpPr>
          <p:cNvPr id="7" name="Footer Placeholder 6">
            <a:extLst>
              <a:ext uri="{FF2B5EF4-FFF2-40B4-BE49-F238E27FC236}">
                <a16:creationId xmlns:a16="http://schemas.microsoft.com/office/drawing/2014/main" id="{EED72207-24CA-42B7-A975-2F8E41CBA904}"/>
              </a:ext>
            </a:extLst>
          </p:cNvPr>
          <p:cNvSpPr>
            <a:spLocks noGrp="1"/>
          </p:cNvSpPr>
          <p:nvPr>
            <p:ph type="ftr" sz="quarter" idx="11"/>
          </p:nvPr>
        </p:nvSpPr>
        <p:spPr/>
        <p:txBody>
          <a:bodyPr/>
          <a:lstStyle/>
          <a:p>
            <a:endParaRPr lang="en-US" dirty="0"/>
          </a:p>
        </p:txBody>
      </p:sp>
      <p:sp>
        <p:nvSpPr>
          <p:cNvPr id="8" name="Slide Number Placeholder 7">
            <a:extLst>
              <a:ext uri="{FF2B5EF4-FFF2-40B4-BE49-F238E27FC236}">
                <a16:creationId xmlns:a16="http://schemas.microsoft.com/office/drawing/2014/main" id="{D01080F2-251A-4B88-9A62-16F46D724F83}"/>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1878137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A8E9C91B-7EAD-4562-AB0E-DFB9663AECE3}"/>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Date Placeholder 1">
            <a:extLst>
              <a:ext uri="{FF2B5EF4-FFF2-40B4-BE49-F238E27FC236}">
                <a16:creationId xmlns:a16="http://schemas.microsoft.com/office/drawing/2014/main" id="{94E9223F-721F-47BF-9FD5-0F8D12FF0DE1}"/>
              </a:ext>
            </a:extLst>
          </p:cNvPr>
          <p:cNvSpPr>
            <a:spLocks noGrp="1"/>
          </p:cNvSpPr>
          <p:nvPr>
            <p:ph type="dt" sz="half" idx="10"/>
          </p:nvPr>
        </p:nvSpPr>
        <p:spPr/>
        <p:txBody>
          <a:bodyPr/>
          <a:lstStyle/>
          <a:p>
            <a:fld id="{39667345-2558-425A-8533-9BFDBCE15005}" type="datetime1">
              <a:rPr lang="en-US" smtClean="0"/>
              <a:t>1/14/2020</a:t>
            </a:fld>
            <a:endParaRPr lang="en-US" dirty="0"/>
          </a:p>
        </p:txBody>
      </p:sp>
      <p:sp>
        <p:nvSpPr>
          <p:cNvPr id="3" name="Footer Placeholder 2">
            <a:extLst>
              <a:ext uri="{FF2B5EF4-FFF2-40B4-BE49-F238E27FC236}">
                <a16:creationId xmlns:a16="http://schemas.microsoft.com/office/drawing/2014/main" id="{05915714-6BBA-4593-8591-4E26F7D58D9F}"/>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BE06F857-D2E1-44DD-ABDD-EBB739645B67}"/>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15455027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6D90D66-BCB9-4229-A829-628874352AC0}"/>
              </a:ext>
            </a:extLst>
          </p:cNvPr>
          <p:cNvSpPr/>
          <p:nvPr/>
        </p:nvSpPr>
        <p:spPr>
          <a:xfrm>
            <a:off x="16" y="0"/>
            <a:ext cx="4654296" cy="68580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43466" y="786383"/>
            <a:ext cx="3517567" cy="2093975"/>
          </a:xfrm>
        </p:spPr>
        <p:txBody>
          <a:bodyPr anchor="b">
            <a:normAutofit/>
          </a:bodyPr>
          <a:lstStyle>
            <a:lvl1pPr>
              <a:lnSpc>
                <a:spcPct val="90000"/>
              </a:lnSpc>
              <a:defRPr sz="36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5458984" y="812799"/>
            <a:ext cx="5928344" cy="529475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43465" y="3043050"/>
            <a:ext cx="3517567" cy="3064505"/>
          </a:xfrm>
        </p:spPr>
        <p:txBody>
          <a:bodyPr lIns="91440" rIns="91440">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643464" y="6446520"/>
            <a:ext cx="3517568" cy="365125"/>
          </a:xfrm>
        </p:spPr>
        <p:txBody>
          <a:bodyPr/>
          <a:lstStyle>
            <a:lvl1pPr algn="l">
              <a:defRPr/>
            </a:lvl1pPr>
          </a:lstStyle>
          <a:p>
            <a:fld id="{92BEA474-078D-4E9B-9B14-09A87B19DC46}" type="datetime1">
              <a:rPr lang="en-US" smtClean="0"/>
              <a:t>1/14/2020</a:t>
            </a:fld>
            <a:endParaRPr lang="en-US" dirty="0"/>
          </a:p>
        </p:txBody>
      </p:sp>
      <p:sp>
        <p:nvSpPr>
          <p:cNvPr id="6" name="Footer Placeholder 5"/>
          <p:cNvSpPr>
            <a:spLocks noGrp="1"/>
          </p:cNvSpPr>
          <p:nvPr>
            <p:ph type="ftr" sz="quarter" idx="11"/>
          </p:nvPr>
        </p:nvSpPr>
        <p:spPr>
          <a:xfrm>
            <a:off x="5458983" y="6446520"/>
            <a:ext cx="5334019" cy="365125"/>
          </a:xfrm>
        </p:spPr>
        <p:txBody>
          <a:bodyPr/>
          <a:lstStyle>
            <a:lvl1pPr algn="l">
              <a:defRPr>
                <a:solidFill>
                  <a:schemeClr val="tx2"/>
                </a:solidFill>
              </a:defRPr>
            </a:lvl1pPr>
          </a:lstStyle>
          <a:p>
            <a:endParaRPr lang="en-US" dirty="0"/>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3A98EE3D-8CD1-4C3F-BD1C-C98C9596463C}" type="slidenum">
              <a:rPr lang="en-US" smtClean="0"/>
              <a:pPr/>
              <a:t>‹#›</a:t>
            </a:fld>
            <a:endParaRPr lang="en-US" dirty="0"/>
          </a:p>
        </p:txBody>
      </p:sp>
    </p:spTree>
    <p:extLst>
      <p:ext uri="{BB962C8B-B14F-4D97-AF65-F5344CB8AC3E}">
        <p14:creationId xmlns:p14="http://schemas.microsoft.com/office/powerpoint/2010/main" val="83849673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DA134939-39C0-4522-A125-A13DFDA66490}"/>
              </a:ext>
            </a:extLst>
          </p:cNvPr>
          <p:cNvSpPr/>
          <p:nvPr/>
        </p:nvSpPr>
        <p:spPr>
          <a:xfrm>
            <a:off x="0" y="4578350"/>
            <a:ext cx="12188825" cy="227965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Picture Placeholder 2"/>
          <p:cNvSpPr>
            <a:spLocks noGrp="1" noChangeAspect="1"/>
          </p:cNvSpPr>
          <p:nvPr>
            <p:ph type="pic" idx="1"/>
          </p:nvPr>
        </p:nvSpPr>
        <p:spPr>
          <a:xfrm>
            <a:off x="15" y="0"/>
            <a:ext cx="12191985" cy="4578350"/>
          </a:xfrm>
          <a:solidFill>
            <a:schemeClr val="bg1">
              <a:lumMod val="85000"/>
            </a:schemeClr>
          </a:solidFill>
        </p:spPr>
        <p:txBody>
          <a:bodyPr lIns="457200" tIns="45720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2" name="Title 1"/>
          <p:cNvSpPr>
            <a:spLocks noGrp="1"/>
          </p:cNvSpPr>
          <p:nvPr>
            <p:ph type="title"/>
          </p:nvPr>
        </p:nvSpPr>
        <p:spPr>
          <a:xfrm>
            <a:off x="1097279" y="4799362"/>
            <a:ext cx="10113645" cy="743682"/>
          </a:xfrm>
        </p:spPr>
        <p:txBody>
          <a:bodyPr tIns="0" bIns="0" anchor="b">
            <a:noAutofit/>
          </a:bodyPr>
          <a:lstStyle>
            <a:lvl1pPr>
              <a:defRPr sz="3600" b="0">
                <a:solidFill>
                  <a:srgbClr val="FFFFFF"/>
                </a:solidFill>
              </a:defRPr>
            </a:lvl1pPr>
          </a:lstStyle>
          <a:p>
            <a:r>
              <a:rPr lang="en-US"/>
              <a:t>Click to edit Master title style</a:t>
            </a:r>
            <a:endParaRPr lang="en-US" dirty="0"/>
          </a:p>
        </p:txBody>
      </p:sp>
      <p:sp>
        <p:nvSpPr>
          <p:cNvPr id="4" name="Text Placeholder 3"/>
          <p:cNvSpPr>
            <a:spLocks noGrp="1"/>
          </p:cNvSpPr>
          <p:nvPr>
            <p:ph type="body" sz="half" idx="2"/>
          </p:nvPr>
        </p:nvSpPr>
        <p:spPr>
          <a:xfrm>
            <a:off x="1097279" y="5715000"/>
            <a:ext cx="10113264" cy="609600"/>
          </a:xfrm>
        </p:spPr>
        <p:txBody>
          <a:bodyPr lIns="91440" tIns="0" rIns="91440" bIns="0">
            <a:normAutofit/>
          </a:bodyPr>
          <a:lstStyle>
            <a:lvl1pPr marL="0" indent="0">
              <a:spcBef>
                <a:spcPts val="0"/>
              </a:spcBef>
              <a:spcAft>
                <a:spcPts val="600"/>
              </a:spcAft>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fld id="{4907D986-8816-4272-A432-0437A28A9828}" type="datetime1">
              <a:rPr lang="en-US" smtClean="0"/>
              <a:t>1/14/2020</a:t>
            </a:fld>
            <a:endParaRPr lang="en-US" dirty="0"/>
          </a:p>
        </p:txBody>
      </p:sp>
      <p:sp>
        <p:nvSpPr>
          <p:cNvPr id="6" name="Footer Placeholder 5"/>
          <p:cNvSpPr>
            <a:spLocks noGrp="1"/>
          </p:cNvSpPr>
          <p:nvPr>
            <p:ph type="ftr" sz="quarter" idx="11"/>
          </p:nvPr>
        </p:nvSpPr>
        <p:spPr>
          <a:xfrm>
            <a:off x="1097279" y="6446838"/>
            <a:ext cx="6818262" cy="365125"/>
          </a:xfrm>
        </p:spPr>
        <p:txBody>
          <a:bodyPr/>
          <a:lstStyle/>
          <a:p>
            <a:pPr algn="l"/>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08216084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416A0E3C-60E6-4F39-BC55-5F7C224E1F7C}"/>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1097280" y="2108201"/>
            <a:ext cx="10058400" cy="3760891"/>
          </a:xfrm>
          <a:prstGeom prst="rect">
            <a:avLst/>
          </a:prstGeom>
        </p:spPr>
        <p:txBody>
          <a:bodyPr vert="horz" lIns="0" tIns="45720" rIns="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218426" y="6446838"/>
            <a:ext cx="2584850" cy="365125"/>
          </a:xfrm>
          <a:prstGeom prst="rect">
            <a:avLst/>
          </a:prstGeom>
        </p:spPr>
        <p:txBody>
          <a:bodyPr vert="horz" lIns="91440" tIns="45720" rIns="91440" bIns="45720" rtlCol="0" anchor="ctr"/>
          <a:lstStyle>
            <a:lvl1pPr algn="r">
              <a:defRPr sz="800">
                <a:solidFill>
                  <a:srgbClr val="FFFFFF"/>
                </a:solidFill>
              </a:defRPr>
            </a:lvl1pPr>
          </a:lstStyle>
          <a:p>
            <a:fld id="{62D6E202-B606-4609-B914-27C9371A1F6D}" type="datetime1">
              <a:rPr lang="en-US" smtClean="0"/>
              <a:t>1/14/2020</a:t>
            </a:fld>
            <a:endParaRPr lang="en-US" dirty="0"/>
          </a:p>
        </p:txBody>
      </p:sp>
      <p:sp>
        <p:nvSpPr>
          <p:cNvPr id="5" name="Footer Placeholder 4"/>
          <p:cNvSpPr>
            <a:spLocks noGrp="1"/>
          </p:cNvSpPr>
          <p:nvPr>
            <p:ph type="ftr" sz="quarter" idx="3"/>
          </p:nvPr>
        </p:nvSpPr>
        <p:spPr>
          <a:xfrm>
            <a:off x="1097279" y="6446838"/>
            <a:ext cx="6818262" cy="365125"/>
          </a:xfrm>
          <a:prstGeom prst="rect">
            <a:avLst/>
          </a:prstGeom>
        </p:spPr>
        <p:txBody>
          <a:bodyPr vert="horz" lIns="91440" tIns="45720" rIns="91440" bIns="45720" rtlCol="0" anchor="ctr"/>
          <a:lstStyle>
            <a:lvl1pPr algn="l">
              <a:defRPr sz="800" cap="all" baseline="0">
                <a:solidFill>
                  <a:srgbClr val="FFFFFF"/>
                </a:solidFill>
              </a:defRPr>
            </a:lvl1pPr>
          </a:lstStyle>
          <a:p>
            <a:endParaRPr lang="en-US" dirty="0"/>
          </a:p>
        </p:txBody>
      </p:sp>
      <p:sp>
        <p:nvSpPr>
          <p:cNvPr id="6" name="Slide Number Placeholder 5"/>
          <p:cNvSpPr>
            <a:spLocks noGrp="1"/>
          </p:cNvSpPr>
          <p:nvPr>
            <p:ph type="sldNum" sz="quarter" idx="4"/>
          </p:nvPr>
        </p:nvSpPr>
        <p:spPr>
          <a:xfrm>
            <a:off x="10993582" y="6446838"/>
            <a:ext cx="780010" cy="365125"/>
          </a:xfrm>
          <a:prstGeom prst="rect">
            <a:avLst/>
          </a:prstGeom>
        </p:spPr>
        <p:txBody>
          <a:bodyPr vert="horz" lIns="91440" tIns="45720" rIns="91440" bIns="45720" rtlCol="0" anchor="ctr"/>
          <a:lstStyle>
            <a:lvl1pPr algn="l">
              <a:defRPr sz="800">
                <a:solidFill>
                  <a:srgbClr val="FFFFFF"/>
                </a:solidFill>
              </a:defRPr>
            </a:lvl1pPr>
          </a:lstStyle>
          <a:p>
            <a:fld id="{3A98EE3D-8CD1-4C3F-BD1C-C98C9596463C}" type="slidenum">
              <a:rPr lang="en-US" smtClean="0"/>
              <a:t>‹#›</a:t>
            </a:fld>
            <a:endParaRPr lang="en-US" dirty="0"/>
          </a:p>
        </p:txBody>
      </p:sp>
      <p:cxnSp>
        <p:nvCxnSpPr>
          <p:cNvPr id="10" name="Straight Connector 9">
            <a:extLst>
              <a:ext uri="{FF2B5EF4-FFF2-40B4-BE49-F238E27FC236}">
                <a16:creationId xmlns:a16="http://schemas.microsoft.com/office/drawing/2014/main" id="{C5025DAC-8B93-4160-B017-3A274A5828C0}"/>
              </a:ext>
            </a:extLst>
          </p:cNvPr>
          <p:cNvCxnSpPr/>
          <p:nvPr/>
        </p:nvCxnSpPr>
        <p:spPr>
          <a:xfrm>
            <a:off x="1193532" y="1897380"/>
            <a:ext cx="996696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81481678"/>
      </p:ext>
    </p:extLst>
  </p:cSld>
  <p:clrMap bg1="lt1" tx1="dk1" bg2="lt2" tx2="dk2" accent1="accent1" accent2="accent2" accent3="accent3" accent4="accent4" accent5="accent5" accent6="accent6" hlink="hlink" folHlink="folHlink"/>
  <p:sldLayoutIdLst>
    <p:sldLayoutId id="2147483688" r:id="rId1"/>
    <p:sldLayoutId id="2147483689" r:id="rId2"/>
    <p:sldLayoutId id="2147483690" r:id="rId3"/>
    <p:sldLayoutId id="2147483691" r:id="rId4"/>
    <p:sldLayoutId id="2147483698" r:id="rId5"/>
    <p:sldLayoutId id="2147483692" r:id="rId6"/>
    <p:sldLayoutId id="2147483693" r:id="rId7"/>
    <p:sldLayoutId id="2147483694" r:id="rId8"/>
    <p:sldLayoutId id="2147483697" r:id="rId9"/>
    <p:sldLayoutId id="2147483695" r:id="rId10"/>
    <p:sldLayoutId id="2147483696" r:id="rId11"/>
  </p:sldLayoutIdLst>
  <p:hf sldNum="0" hdr="0" ftr="0" dt="0"/>
  <p:txStyles>
    <p:titleStyle>
      <a:lvl1pPr algn="l" defTabSz="914400" rtl="0" eaLnBrk="1" latinLnBrk="0" hangingPunct="1">
        <a:lnSpc>
          <a:spcPct val="90000"/>
        </a:lnSpc>
        <a:spcBef>
          <a:spcPct val="0"/>
        </a:spcBef>
        <a:buNone/>
        <a:defRPr sz="4400" i="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120000"/>
        </a:lnSpc>
        <a:spcBef>
          <a:spcPts val="1200"/>
        </a:spcBef>
        <a:spcAft>
          <a:spcPts val="200"/>
        </a:spcAft>
        <a:buClr>
          <a:schemeClr val="accent1"/>
        </a:buClr>
        <a:buSzPct val="100000"/>
        <a:buFont typeface="Calibri" panose="020F0502020204030204" pitchFamily="34" charset="0"/>
        <a:buChar char=" "/>
        <a:defRPr sz="19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100000"/>
        </a:lnSpc>
        <a:spcBef>
          <a:spcPts val="200"/>
        </a:spcBef>
        <a:spcAft>
          <a:spcPts val="400"/>
        </a:spcAft>
        <a:buClrTx/>
        <a:buFont typeface="Calibri" pitchFamily="34" charset="0"/>
        <a:buChar char="◦"/>
        <a:defRPr sz="17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100000"/>
        </a:lnSpc>
        <a:spcBef>
          <a:spcPts val="200"/>
        </a:spcBef>
        <a:spcAft>
          <a:spcPts val="400"/>
        </a:spcAft>
        <a:buClrTx/>
        <a:buFont typeface="Calibri" pitchFamily="34" charset="0"/>
        <a:buChar char="◦"/>
        <a:defRPr sz="13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100000"/>
        </a:lnSpc>
        <a:spcBef>
          <a:spcPts val="200"/>
        </a:spcBef>
        <a:spcAft>
          <a:spcPts val="400"/>
        </a:spcAft>
        <a:buClrTx/>
        <a:buFont typeface="Calibri" pitchFamily="34" charset="0"/>
        <a:buChar char="◦"/>
        <a:defRPr sz="13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100000"/>
        </a:lnSpc>
        <a:spcBef>
          <a:spcPts val="200"/>
        </a:spcBef>
        <a:spcAft>
          <a:spcPts val="400"/>
        </a:spcAft>
        <a:buClrTx/>
        <a:buFont typeface="Calibri" pitchFamily="34" charset="0"/>
        <a:buChar char="◦"/>
        <a:defRPr sz="13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9.tmp"/><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tmp"/><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hyperlink" Target="https://www.npr.org/series/4538138/this-i-believe" TargetMode="External"/><Relationship Id="rId2" Type="http://schemas.openxmlformats.org/officeDocument/2006/relationships/hyperlink" Target="https://thisibelieve.org/" TargetMode="External"/><Relationship Id="rId1" Type="http://schemas.openxmlformats.org/officeDocument/2006/relationships/slideLayout" Target="../slideLayouts/slideLayout2.xml"/><Relationship Id="rId5" Type="http://schemas.openxmlformats.org/officeDocument/2006/relationships/hyperlink" Target="mailto:admin@thisibelieve.org" TargetMode="External"/><Relationship Id="rId4" Type="http://schemas.openxmlformats.org/officeDocument/2006/relationships/hyperlink" Target="https://www.mightycause.com/organization/This-I-Believe-1" TargetMode="External"/></Relationships>
</file>

<file path=ppt/slides/_rels/slide22.xml.rels><?xml version="1.0" encoding="UTF-8" standalone="yes"?>
<Relationships xmlns="http://schemas.openxmlformats.org/package/2006/relationships"><Relationship Id="rId2" Type="http://schemas.openxmlformats.org/officeDocument/2006/relationships/hyperlink" Target="mailto:adamsn@wssu.edu"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tmp"/><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4.tmp"/><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6.tmp"/><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tmp"/><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4" name="Picture 3">
            <a:extLst>
              <a:ext uri="{FF2B5EF4-FFF2-40B4-BE49-F238E27FC236}">
                <a16:creationId xmlns:a16="http://schemas.microsoft.com/office/drawing/2014/main" id="{22DD2674-6E0A-4E00-BEDD-99961E0202CB}"/>
              </a:ext>
            </a:extLst>
          </p:cNvPr>
          <p:cNvPicPr>
            <a:picLocks noChangeAspect="1"/>
          </p:cNvPicPr>
          <p:nvPr/>
        </p:nvPicPr>
        <p:blipFill rotWithShape="1">
          <a:blip r:embed="rId2"/>
          <a:srcRect t="15730"/>
          <a:stretch/>
        </p:blipFill>
        <p:spPr>
          <a:xfrm>
            <a:off x="98733" y="0"/>
            <a:ext cx="12191980" cy="6858000"/>
          </a:xfrm>
          <a:prstGeom prst="rect">
            <a:avLst/>
          </a:prstGeom>
        </p:spPr>
      </p:pic>
      <p:sp>
        <p:nvSpPr>
          <p:cNvPr id="25" name="Rectangle 19">
            <a:extLst>
              <a:ext uri="{FF2B5EF4-FFF2-40B4-BE49-F238E27FC236}">
                <a16:creationId xmlns:a16="http://schemas.microsoft.com/office/drawing/2014/main" id="{7319A1DD-F557-4EC6-8A8C-F7617B4CD67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3118982"/>
            <a:ext cx="7537704" cy="2462668"/>
          </a:xfrm>
          <a:prstGeom prst="rect">
            <a:avLst/>
          </a:prstGeom>
          <a:solidFill>
            <a:schemeClr val="bg1">
              <a:alpha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683809B-702C-4F0E-9A4B-BB16F831314B}"/>
              </a:ext>
            </a:extLst>
          </p:cNvPr>
          <p:cNvSpPr>
            <a:spLocks noGrp="1"/>
          </p:cNvSpPr>
          <p:nvPr>
            <p:ph type="ctrTitle"/>
          </p:nvPr>
        </p:nvSpPr>
        <p:spPr>
          <a:xfrm>
            <a:off x="735791" y="2098082"/>
            <a:ext cx="6470692" cy="2462668"/>
          </a:xfrm>
        </p:spPr>
        <p:txBody>
          <a:bodyPr>
            <a:normAutofit/>
          </a:bodyPr>
          <a:lstStyle/>
          <a:p>
            <a:r>
              <a:rPr lang="en-US" sz="3600" dirty="0">
                <a:solidFill>
                  <a:schemeClr val="tx1"/>
                </a:solidFill>
              </a:rPr>
              <a:t>Positive Emotions</a:t>
            </a:r>
            <a:br>
              <a:rPr lang="en-US" sz="3600" dirty="0">
                <a:solidFill>
                  <a:schemeClr val="tx1"/>
                </a:solidFill>
              </a:rPr>
            </a:br>
            <a:r>
              <a:rPr lang="en-US" sz="3600" dirty="0">
                <a:solidFill>
                  <a:schemeClr val="tx1"/>
                </a:solidFill>
              </a:rPr>
              <a:t> from Presenting </a:t>
            </a:r>
            <a:br>
              <a:rPr lang="en-US" sz="3600" dirty="0">
                <a:solidFill>
                  <a:schemeClr val="tx1"/>
                </a:solidFill>
              </a:rPr>
            </a:br>
            <a:r>
              <a:rPr lang="en-US" sz="3600" dirty="0">
                <a:solidFill>
                  <a:schemeClr val="tx1"/>
                </a:solidFill>
              </a:rPr>
              <a:t>“This I Believe” Essays</a:t>
            </a:r>
          </a:p>
        </p:txBody>
      </p:sp>
      <p:sp>
        <p:nvSpPr>
          <p:cNvPr id="3" name="Subtitle 2">
            <a:extLst>
              <a:ext uri="{FF2B5EF4-FFF2-40B4-BE49-F238E27FC236}">
                <a16:creationId xmlns:a16="http://schemas.microsoft.com/office/drawing/2014/main" id="{D05EED92-A77A-4B30-B73B-B7157DE25BA6}"/>
              </a:ext>
            </a:extLst>
          </p:cNvPr>
          <p:cNvSpPr>
            <a:spLocks noGrp="1"/>
          </p:cNvSpPr>
          <p:nvPr>
            <p:ph type="subTitle" idx="1"/>
          </p:nvPr>
        </p:nvSpPr>
        <p:spPr>
          <a:xfrm>
            <a:off x="735791" y="4641182"/>
            <a:ext cx="6470693" cy="975845"/>
          </a:xfrm>
        </p:spPr>
        <p:txBody>
          <a:bodyPr>
            <a:normAutofit fontScale="25000" lnSpcReduction="20000"/>
          </a:bodyPr>
          <a:lstStyle/>
          <a:p>
            <a:endParaRPr lang="en-US" dirty="0"/>
          </a:p>
          <a:p>
            <a:r>
              <a:rPr lang="en-US" sz="4200" dirty="0"/>
              <a:t>Nelson  Adams</a:t>
            </a:r>
          </a:p>
          <a:p>
            <a:r>
              <a:rPr lang="en-US" sz="4200" dirty="0"/>
              <a:t>Winston Salem State University  (Psychology)</a:t>
            </a:r>
          </a:p>
        </p:txBody>
      </p:sp>
      <p:cxnSp>
        <p:nvCxnSpPr>
          <p:cNvPr id="26" name="Straight Connector 21">
            <a:extLst>
              <a:ext uri="{FF2B5EF4-FFF2-40B4-BE49-F238E27FC236}">
                <a16:creationId xmlns:a16="http://schemas.microsoft.com/office/drawing/2014/main" id="{D28A9C89-B313-458F-9C85-515930A51A9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72429" y="4641183"/>
            <a:ext cx="6309360" cy="0"/>
          </a:xfrm>
          <a:prstGeom prst="line">
            <a:avLst/>
          </a:prstGeom>
          <a:ln w="19050">
            <a:solidFill>
              <a:schemeClr val="accent1">
                <a:alpha val="90000"/>
              </a:schemeClr>
            </a:solidFill>
          </a:ln>
        </p:spPr>
        <p:style>
          <a:lnRef idx="1">
            <a:schemeClr val="accent1"/>
          </a:lnRef>
          <a:fillRef idx="0">
            <a:schemeClr val="accent1"/>
          </a:fillRef>
          <a:effectRef idx="0">
            <a:schemeClr val="accent1"/>
          </a:effectRef>
          <a:fontRef idx="minor">
            <a:schemeClr val="tx1"/>
          </a:fontRef>
        </p:style>
      </p:cxnSp>
      <p:sp>
        <p:nvSpPr>
          <p:cNvPr id="24" name="Rectangle 23">
            <a:extLst>
              <a:ext uri="{FF2B5EF4-FFF2-40B4-BE49-F238E27FC236}">
                <a16:creationId xmlns:a16="http://schemas.microsoft.com/office/drawing/2014/main" id="{C390A367-0330-4E03-9D5F-40308A7975C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rgbClr val="262626">
              <a:alpha val="95000"/>
            </a:srgbClr>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314974310"/>
      </p:ext>
    </p:extLst>
  </p:cSld>
  <p:clrMapOvr>
    <a:overrideClrMapping bg1="dk1" tx1="lt1" bg2="dk2" tx2="lt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7A385E8B-72B6-4A66-BA45-2DF2038FD371}"/>
              </a:ext>
            </a:extLst>
          </p:cNvPr>
          <p:cNvSpPr>
            <a:spLocks noChangeArrowheads="1"/>
          </p:cNvSpPr>
          <p:nvPr/>
        </p:nvSpPr>
        <p:spPr bwMode="auto">
          <a:xfrm>
            <a:off x="277348" y="269287"/>
            <a:ext cx="1877622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pic>
        <p:nvPicPr>
          <p:cNvPr id="1025" name="Picture 3">
            <a:extLst>
              <a:ext uri="{FF2B5EF4-FFF2-40B4-BE49-F238E27FC236}">
                <a16:creationId xmlns:a16="http://schemas.microsoft.com/office/drawing/2014/main" id="{13245756-262A-4C8A-8E4E-3AB28449DAA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57082" y="-49306"/>
            <a:ext cx="10116671" cy="646355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3109877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41489BB5-D760-490F-93B5-DA5A3ADA7214}"/>
              </a:ext>
            </a:extLst>
          </p:cNvPr>
          <p:cNvPicPr/>
          <p:nvPr/>
        </p:nvPicPr>
        <p:blipFill>
          <a:blip r:embed="rId2">
            <a:extLst>
              <a:ext uri="{28A0092B-C50C-407E-A947-70E740481C1C}">
                <a14:useLocalDpi xmlns:a14="http://schemas.microsoft.com/office/drawing/2010/main" val="0"/>
              </a:ext>
            </a:extLst>
          </a:blip>
          <a:stretch>
            <a:fillRect/>
          </a:stretch>
        </p:blipFill>
        <p:spPr>
          <a:xfrm>
            <a:off x="356088" y="158261"/>
            <a:ext cx="10836520" cy="6106257"/>
          </a:xfrm>
          <a:prstGeom prst="rect">
            <a:avLst/>
          </a:prstGeom>
        </p:spPr>
      </p:pic>
    </p:spTree>
    <p:extLst>
      <p:ext uri="{BB962C8B-B14F-4D97-AF65-F5344CB8AC3E}">
        <p14:creationId xmlns:p14="http://schemas.microsoft.com/office/powerpoint/2010/main" val="3355642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B3BECB8-6F0A-4138-BE50-11C947FDCE16}"/>
              </a:ext>
            </a:extLst>
          </p:cNvPr>
          <p:cNvSpPr/>
          <p:nvPr/>
        </p:nvSpPr>
        <p:spPr>
          <a:xfrm>
            <a:off x="1125415" y="674185"/>
            <a:ext cx="10150720" cy="5293757"/>
          </a:xfrm>
          <a:prstGeom prst="rect">
            <a:avLst/>
          </a:prstGeom>
        </p:spPr>
        <p:txBody>
          <a:bodyPr wrap="square">
            <a:spAutoFit/>
          </a:bodyPr>
          <a:lstStyle/>
          <a:p>
            <a:pPr algn="ctr" fontAlgn="base"/>
            <a:r>
              <a:rPr lang="en-US" sz="1600" b="1" dirty="0">
                <a:solidFill>
                  <a:srgbClr val="353535"/>
                </a:solidFill>
                <a:latin typeface="Times New Roman" panose="02020603050405020304" pitchFamily="18" charset="0"/>
                <a:ea typeface="Times New Roman" panose="02020603050405020304" pitchFamily="18" charset="0"/>
                <a:cs typeface="Times New Roman" panose="02020603050405020304" pitchFamily="18" charset="0"/>
              </a:rPr>
              <a:t>Instructions from Website </a:t>
            </a:r>
          </a:p>
          <a:p>
            <a:pPr algn="ctr" fontAlgn="base"/>
            <a:endParaRPr lang="en-US" sz="1600" b="1" dirty="0">
              <a:solidFill>
                <a:srgbClr val="353535"/>
              </a:solidFill>
              <a:latin typeface="Times New Roman" panose="02020603050405020304" pitchFamily="18" charset="0"/>
              <a:ea typeface="Times New Roman" panose="02020603050405020304" pitchFamily="18" charset="0"/>
              <a:cs typeface="Times New Roman" panose="02020603050405020304" pitchFamily="18" charset="0"/>
            </a:endParaRPr>
          </a:p>
          <a:p>
            <a:pPr fontAlgn="base"/>
            <a:r>
              <a:rPr lang="en-US" sz="1600" b="1" dirty="0">
                <a:solidFill>
                  <a:srgbClr val="353535"/>
                </a:solidFill>
                <a:latin typeface="Times New Roman" panose="02020603050405020304" pitchFamily="18" charset="0"/>
                <a:ea typeface="Times New Roman" panose="02020603050405020304" pitchFamily="18" charset="0"/>
                <a:cs typeface="Times New Roman" panose="02020603050405020304" pitchFamily="18" charset="0"/>
              </a:rPr>
              <a:t>Tell a story about you</a:t>
            </a:r>
            <a:r>
              <a:rPr lang="en-US" sz="1600" dirty="0">
                <a:solidFill>
                  <a:srgbClr val="353535"/>
                </a:solidFill>
                <a:latin typeface="Times New Roman" panose="02020603050405020304" pitchFamily="18" charset="0"/>
                <a:ea typeface="Times New Roman" panose="02020603050405020304" pitchFamily="18" charset="0"/>
                <a:cs typeface="Times New Roman" panose="02020603050405020304" pitchFamily="18" charset="0"/>
              </a:rPr>
              <a:t>: Be specific. Take your belief out of the ether and ground it in the events that have shaped your core values. Consider moments when belief was formed or tested or changed. Think of your own experience, work, and family, and tell of the things you know that no one else does. Your story need not be heart-warming or gut-wrenching—it can even be funny—but it should be </a:t>
            </a:r>
            <a:r>
              <a:rPr lang="en-US" sz="1600" i="1" dirty="0">
                <a:solidFill>
                  <a:srgbClr val="353535"/>
                </a:solidFill>
                <a:latin typeface="Times New Roman" panose="02020603050405020304" pitchFamily="18" charset="0"/>
                <a:ea typeface="Times New Roman" panose="02020603050405020304" pitchFamily="18" charset="0"/>
                <a:cs typeface="Times New Roman" panose="02020603050405020304" pitchFamily="18" charset="0"/>
              </a:rPr>
              <a:t>real</a:t>
            </a:r>
            <a:r>
              <a:rPr lang="en-US" sz="1600" dirty="0">
                <a:solidFill>
                  <a:srgbClr val="353535"/>
                </a:solidFill>
                <a:latin typeface="Times New Roman" panose="02020603050405020304" pitchFamily="18" charset="0"/>
                <a:ea typeface="Times New Roman" panose="02020603050405020304" pitchFamily="18" charset="0"/>
                <a:cs typeface="Times New Roman" panose="02020603050405020304" pitchFamily="18" charset="0"/>
              </a:rPr>
              <a:t>. Make sure your story ties to the essence of your daily life philosophy and the shaping of your beliefs.</a:t>
            </a:r>
            <a:endParaRPr lang="en-US" sz="1600" dirty="0">
              <a:latin typeface="Calibri" panose="020F0502020204030204" pitchFamily="34" charset="0"/>
              <a:ea typeface="Calibri" panose="020F0502020204030204" pitchFamily="34" charset="0"/>
              <a:cs typeface="Times New Roman" panose="02020603050405020304" pitchFamily="18" charset="0"/>
            </a:endParaRPr>
          </a:p>
          <a:p>
            <a:pPr fontAlgn="base"/>
            <a:r>
              <a:rPr lang="en-US" sz="1600" b="1" dirty="0">
                <a:solidFill>
                  <a:srgbClr val="353535"/>
                </a:solidFill>
                <a:latin typeface="Times New Roman" panose="02020603050405020304" pitchFamily="18" charset="0"/>
                <a:ea typeface="Times New Roman" panose="02020603050405020304" pitchFamily="18" charset="0"/>
                <a:cs typeface="Times New Roman" panose="02020603050405020304" pitchFamily="18" charset="0"/>
              </a:rPr>
              <a:t> </a:t>
            </a:r>
            <a:endParaRPr lang="en-US" sz="1600" dirty="0">
              <a:latin typeface="Calibri" panose="020F0502020204030204" pitchFamily="34" charset="0"/>
              <a:ea typeface="Calibri" panose="020F0502020204030204" pitchFamily="34" charset="0"/>
              <a:cs typeface="Times New Roman" panose="02020603050405020304" pitchFamily="18" charset="0"/>
            </a:endParaRPr>
          </a:p>
          <a:p>
            <a:pPr fontAlgn="base"/>
            <a:r>
              <a:rPr lang="en-US" sz="1600" b="1" dirty="0">
                <a:solidFill>
                  <a:srgbClr val="353535"/>
                </a:solidFill>
                <a:latin typeface="Times New Roman" panose="02020603050405020304" pitchFamily="18" charset="0"/>
                <a:ea typeface="Times New Roman" panose="02020603050405020304" pitchFamily="18" charset="0"/>
                <a:cs typeface="Times New Roman" panose="02020603050405020304" pitchFamily="18" charset="0"/>
              </a:rPr>
              <a:t>Be brief</a:t>
            </a:r>
            <a:r>
              <a:rPr lang="en-US" sz="1600" dirty="0">
                <a:solidFill>
                  <a:srgbClr val="353535"/>
                </a:solidFill>
                <a:latin typeface="Times New Roman" panose="02020603050405020304" pitchFamily="18" charset="0"/>
                <a:ea typeface="Times New Roman" panose="02020603050405020304" pitchFamily="18" charset="0"/>
                <a:cs typeface="Times New Roman" panose="02020603050405020304" pitchFamily="18" charset="0"/>
              </a:rPr>
              <a:t>: Your statement should be </a:t>
            </a:r>
            <a:r>
              <a:rPr lang="en-US" b="1" dirty="0">
                <a:solidFill>
                  <a:srgbClr val="353535"/>
                </a:solidFill>
                <a:latin typeface="Times New Roman" panose="02020603050405020304" pitchFamily="18" charset="0"/>
                <a:ea typeface="Times New Roman" panose="02020603050405020304" pitchFamily="18" charset="0"/>
                <a:cs typeface="Times New Roman" panose="02020603050405020304" pitchFamily="18" charset="0"/>
              </a:rPr>
              <a:t>500-600 words. That’s about three minutes when read aloud </a:t>
            </a:r>
            <a:r>
              <a:rPr lang="en-US" sz="1600" dirty="0">
                <a:solidFill>
                  <a:srgbClr val="353535"/>
                </a:solidFill>
                <a:latin typeface="Times New Roman" panose="02020603050405020304" pitchFamily="18" charset="0"/>
                <a:ea typeface="Times New Roman" panose="02020603050405020304" pitchFamily="18" charset="0"/>
                <a:cs typeface="Times New Roman" panose="02020603050405020304" pitchFamily="18" charset="0"/>
              </a:rPr>
              <a:t>at your natural pace.</a:t>
            </a:r>
            <a:endParaRPr lang="en-US" sz="1600" dirty="0">
              <a:latin typeface="Calibri" panose="020F0502020204030204" pitchFamily="34" charset="0"/>
              <a:ea typeface="Calibri" panose="020F0502020204030204" pitchFamily="34" charset="0"/>
              <a:cs typeface="Times New Roman" panose="02020603050405020304" pitchFamily="18" charset="0"/>
            </a:endParaRPr>
          </a:p>
          <a:p>
            <a:pPr fontAlgn="base"/>
            <a:r>
              <a:rPr lang="en-US" sz="1600" b="1" dirty="0">
                <a:solidFill>
                  <a:srgbClr val="353535"/>
                </a:solidFill>
                <a:latin typeface="Times New Roman" panose="02020603050405020304" pitchFamily="18" charset="0"/>
                <a:ea typeface="Times New Roman" panose="02020603050405020304" pitchFamily="18" charset="0"/>
                <a:cs typeface="Times New Roman" panose="02020603050405020304" pitchFamily="18" charset="0"/>
              </a:rPr>
              <a:t> </a:t>
            </a:r>
            <a:endParaRPr lang="en-US" sz="1600" dirty="0">
              <a:latin typeface="Calibri" panose="020F0502020204030204" pitchFamily="34" charset="0"/>
              <a:ea typeface="Calibri" panose="020F0502020204030204" pitchFamily="34" charset="0"/>
              <a:cs typeface="Times New Roman" panose="02020603050405020304" pitchFamily="18" charset="0"/>
            </a:endParaRPr>
          </a:p>
          <a:p>
            <a:pPr fontAlgn="base"/>
            <a:r>
              <a:rPr lang="en-US" sz="1600" b="1" dirty="0">
                <a:solidFill>
                  <a:srgbClr val="353535"/>
                </a:solidFill>
                <a:latin typeface="Times New Roman" panose="02020603050405020304" pitchFamily="18" charset="0"/>
                <a:ea typeface="Times New Roman" panose="02020603050405020304" pitchFamily="18" charset="0"/>
                <a:cs typeface="Times New Roman" panose="02020603050405020304" pitchFamily="18" charset="0"/>
              </a:rPr>
              <a:t>Name your belief</a:t>
            </a:r>
            <a:r>
              <a:rPr lang="en-US" sz="1600" dirty="0">
                <a:solidFill>
                  <a:srgbClr val="353535"/>
                </a:solidFill>
                <a:latin typeface="Times New Roman" panose="02020603050405020304" pitchFamily="18" charset="0"/>
                <a:ea typeface="Times New Roman" panose="02020603050405020304" pitchFamily="18" charset="0"/>
                <a:cs typeface="Times New Roman" panose="02020603050405020304" pitchFamily="18" charset="0"/>
              </a:rPr>
              <a:t>: If you can’t name it in a sentence or two, your essay might not be about belief. Also, rather than writing a list, consider focusing on one core belief.</a:t>
            </a:r>
            <a:endParaRPr lang="en-US" sz="1600" dirty="0">
              <a:latin typeface="Calibri" panose="020F0502020204030204" pitchFamily="34" charset="0"/>
              <a:ea typeface="Calibri" panose="020F0502020204030204" pitchFamily="34" charset="0"/>
              <a:cs typeface="Times New Roman" panose="02020603050405020304" pitchFamily="18" charset="0"/>
            </a:endParaRPr>
          </a:p>
          <a:p>
            <a:pPr fontAlgn="base"/>
            <a:r>
              <a:rPr lang="en-US" sz="1600" b="1" dirty="0">
                <a:solidFill>
                  <a:srgbClr val="353535"/>
                </a:solidFill>
                <a:latin typeface="Times New Roman" panose="02020603050405020304" pitchFamily="18" charset="0"/>
                <a:ea typeface="Times New Roman" panose="02020603050405020304" pitchFamily="18" charset="0"/>
                <a:cs typeface="Times New Roman" panose="02020603050405020304" pitchFamily="18" charset="0"/>
              </a:rPr>
              <a:t> </a:t>
            </a:r>
            <a:endParaRPr lang="en-US" sz="1600" dirty="0">
              <a:latin typeface="Calibri" panose="020F0502020204030204" pitchFamily="34" charset="0"/>
              <a:ea typeface="Calibri" panose="020F0502020204030204" pitchFamily="34" charset="0"/>
              <a:cs typeface="Times New Roman" panose="02020603050405020304" pitchFamily="18" charset="0"/>
            </a:endParaRPr>
          </a:p>
          <a:p>
            <a:pPr fontAlgn="base"/>
            <a:r>
              <a:rPr lang="en-US" sz="1600" b="1" dirty="0">
                <a:solidFill>
                  <a:srgbClr val="353535"/>
                </a:solidFill>
                <a:latin typeface="Times New Roman" panose="02020603050405020304" pitchFamily="18" charset="0"/>
                <a:ea typeface="Times New Roman" panose="02020603050405020304" pitchFamily="18" charset="0"/>
                <a:cs typeface="Times New Roman" panose="02020603050405020304" pitchFamily="18" charset="0"/>
              </a:rPr>
              <a:t>Be positive</a:t>
            </a:r>
            <a:r>
              <a:rPr lang="en-US" sz="1600" dirty="0">
                <a:solidFill>
                  <a:srgbClr val="353535"/>
                </a:solidFill>
                <a:latin typeface="Times New Roman" panose="02020603050405020304" pitchFamily="18" charset="0"/>
                <a:ea typeface="Times New Roman" panose="02020603050405020304" pitchFamily="18" charset="0"/>
                <a:cs typeface="Times New Roman" panose="02020603050405020304" pitchFamily="18" charset="0"/>
              </a:rPr>
              <a:t>: Write about what you do believe, not what you don’t believe. </a:t>
            </a:r>
            <a:r>
              <a:rPr lang="en-US" sz="1600" u="sng" dirty="0">
                <a:solidFill>
                  <a:srgbClr val="353535"/>
                </a:solidFill>
                <a:latin typeface="Times New Roman" panose="02020603050405020304" pitchFamily="18" charset="0"/>
                <a:ea typeface="Times New Roman" panose="02020603050405020304" pitchFamily="18" charset="0"/>
                <a:cs typeface="Times New Roman" panose="02020603050405020304" pitchFamily="18" charset="0"/>
              </a:rPr>
              <a:t>Avoid statements of religious dogma, preaching, or editorializing.</a:t>
            </a:r>
            <a:endParaRPr lang="en-US" sz="1600" dirty="0">
              <a:latin typeface="Calibri" panose="020F0502020204030204" pitchFamily="34" charset="0"/>
              <a:ea typeface="Calibri" panose="020F0502020204030204" pitchFamily="34" charset="0"/>
              <a:cs typeface="Times New Roman" panose="02020603050405020304" pitchFamily="18" charset="0"/>
            </a:endParaRPr>
          </a:p>
          <a:p>
            <a:pPr fontAlgn="base"/>
            <a:r>
              <a:rPr lang="en-US" sz="1600" b="1" dirty="0">
                <a:solidFill>
                  <a:srgbClr val="353535"/>
                </a:solidFill>
                <a:latin typeface="Times New Roman" panose="02020603050405020304" pitchFamily="18" charset="0"/>
                <a:ea typeface="Times New Roman" panose="02020603050405020304" pitchFamily="18" charset="0"/>
                <a:cs typeface="Times New Roman" panose="02020603050405020304" pitchFamily="18" charset="0"/>
              </a:rPr>
              <a:t> </a:t>
            </a:r>
            <a:endParaRPr lang="en-US" sz="1600" dirty="0">
              <a:latin typeface="Calibri" panose="020F0502020204030204" pitchFamily="34" charset="0"/>
              <a:ea typeface="Calibri" panose="020F0502020204030204" pitchFamily="34" charset="0"/>
              <a:cs typeface="Times New Roman" panose="02020603050405020304" pitchFamily="18" charset="0"/>
            </a:endParaRPr>
          </a:p>
          <a:p>
            <a:pPr fontAlgn="base"/>
            <a:r>
              <a:rPr lang="en-US" sz="1600" b="1" dirty="0">
                <a:solidFill>
                  <a:srgbClr val="353535"/>
                </a:solidFill>
                <a:latin typeface="Times New Roman" panose="02020603050405020304" pitchFamily="18" charset="0"/>
                <a:ea typeface="Times New Roman" panose="02020603050405020304" pitchFamily="18" charset="0"/>
                <a:cs typeface="Times New Roman" panose="02020603050405020304" pitchFamily="18" charset="0"/>
              </a:rPr>
              <a:t>Be personal</a:t>
            </a:r>
            <a:r>
              <a:rPr lang="en-US" sz="1600" dirty="0">
                <a:solidFill>
                  <a:srgbClr val="353535"/>
                </a:solidFill>
                <a:latin typeface="Times New Roman" panose="02020603050405020304" pitchFamily="18" charset="0"/>
                <a:ea typeface="Times New Roman" panose="02020603050405020304" pitchFamily="18" charset="0"/>
                <a:cs typeface="Times New Roman" panose="02020603050405020304" pitchFamily="18" charset="0"/>
              </a:rPr>
              <a:t>: Make your essay about you; speak in the first person. Avoid speaking in the editorial “we.” Tell a story from your own life; this is not an opinion piece about social ideals. Write in words and phrases that are comfortable for you to speak. We recommend you read your essay aloud to yourself several times, and each time edit it and simplify it until you find the words, tone, and story that truly echo your belief and the way you speak.</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35436035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581E73-7D2F-4E5D-89CF-C0B2F45B8FE6}"/>
              </a:ext>
            </a:extLst>
          </p:cNvPr>
          <p:cNvSpPr>
            <a:spLocks noGrp="1"/>
          </p:cNvSpPr>
          <p:nvPr>
            <p:ph type="title"/>
          </p:nvPr>
        </p:nvSpPr>
        <p:spPr/>
        <p:txBody>
          <a:bodyPr/>
          <a:lstStyle/>
          <a:p>
            <a:r>
              <a:rPr lang="en-US" dirty="0"/>
              <a:t>Assessing Students’ Experience</a:t>
            </a:r>
          </a:p>
        </p:txBody>
      </p:sp>
      <p:sp>
        <p:nvSpPr>
          <p:cNvPr id="3" name="Content Placeholder 2">
            <a:extLst>
              <a:ext uri="{FF2B5EF4-FFF2-40B4-BE49-F238E27FC236}">
                <a16:creationId xmlns:a16="http://schemas.microsoft.com/office/drawing/2014/main" id="{8FABEA9B-098D-49A6-9E06-3F920EA75FD2}"/>
              </a:ext>
            </a:extLst>
          </p:cNvPr>
          <p:cNvSpPr>
            <a:spLocks noGrp="1"/>
          </p:cNvSpPr>
          <p:nvPr>
            <p:ph idx="1"/>
          </p:nvPr>
        </p:nvSpPr>
        <p:spPr>
          <a:xfrm>
            <a:off x="1097280" y="1907931"/>
            <a:ext cx="10058400" cy="3961161"/>
          </a:xfrm>
        </p:spPr>
        <p:txBody>
          <a:bodyPr>
            <a:normAutofit fontScale="85000" lnSpcReduction="10000"/>
          </a:bodyPr>
          <a:lstStyle/>
          <a:p>
            <a:pPr>
              <a:buFont typeface="Wingdings" panose="05000000000000000000" pitchFamily="2" charset="2"/>
              <a:buChar char="§"/>
            </a:pPr>
            <a:r>
              <a:rPr lang="en-US" sz="2800" dirty="0"/>
              <a:t>Each student evaluated by classmates &amp; instructor on 4 point scale</a:t>
            </a:r>
          </a:p>
          <a:p>
            <a:pPr>
              <a:buFont typeface="Wingdings" panose="05000000000000000000" pitchFamily="2" charset="2"/>
              <a:buChar char="§"/>
            </a:pPr>
            <a:r>
              <a:rPr lang="en-US" sz="2800" dirty="0"/>
              <a:t>Along with some “speech” basics,  I asked about:</a:t>
            </a:r>
          </a:p>
          <a:p>
            <a:pPr>
              <a:buFont typeface="Wingdings" panose="05000000000000000000" pitchFamily="2" charset="2"/>
              <a:buChar char="§"/>
            </a:pPr>
            <a:r>
              <a:rPr lang="en-US" sz="2800" dirty="0"/>
              <a:t>Meaningfulness of presentation?</a:t>
            </a:r>
          </a:p>
          <a:p>
            <a:pPr>
              <a:buFont typeface="Wingdings" panose="05000000000000000000" pitchFamily="2" charset="2"/>
              <a:buChar char="§"/>
            </a:pPr>
            <a:r>
              <a:rPr lang="en-US" sz="2800" dirty="0"/>
              <a:t>Learning something of value?</a:t>
            </a:r>
          </a:p>
          <a:p>
            <a:pPr>
              <a:buFont typeface="Wingdings" panose="05000000000000000000" pitchFamily="2" charset="2"/>
              <a:buChar char="§"/>
            </a:pPr>
            <a:r>
              <a:rPr lang="en-US" sz="2800" dirty="0"/>
              <a:t>Can relate to presenter better than before today?</a:t>
            </a:r>
          </a:p>
          <a:p>
            <a:pPr>
              <a:buFont typeface="Wingdings" panose="05000000000000000000" pitchFamily="2" charset="2"/>
              <a:buChar char="§"/>
            </a:pPr>
            <a:r>
              <a:rPr lang="en-US" sz="2800" dirty="0"/>
              <a:t>Being</a:t>
            </a:r>
            <a:r>
              <a:rPr lang="en-US" sz="2800" b="1" dirty="0"/>
              <a:t> Inspired </a:t>
            </a:r>
            <a:r>
              <a:rPr lang="en-US" sz="2800" dirty="0"/>
              <a:t>by presentation?</a:t>
            </a:r>
          </a:p>
          <a:p>
            <a:pPr lvl="1">
              <a:buFont typeface="Wingdings" panose="05000000000000000000" pitchFamily="2" charset="2"/>
              <a:buChar char="§"/>
            </a:pPr>
            <a:r>
              <a:rPr lang="en-US" sz="2400" dirty="0"/>
              <a:t>How was this inspiration experienced ?</a:t>
            </a:r>
          </a:p>
        </p:txBody>
      </p:sp>
    </p:spTree>
    <p:extLst>
      <p:ext uri="{BB962C8B-B14F-4D97-AF65-F5344CB8AC3E}">
        <p14:creationId xmlns:p14="http://schemas.microsoft.com/office/powerpoint/2010/main" val="199496290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F1A73-879A-4D5D-9E2F-41B2FEBD3E8A}"/>
              </a:ext>
            </a:extLst>
          </p:cNvPr>
          <p:cNvSpPr>
            <a:spLocks noGrp="1"/>
          </p:cNvSpPr>
          <p:nvPr>
            <p:ph type="title"/>
          </p:nvPr>
        </p:nvSpPr>
        <p:spPr/>
        <p:txBody>
          <a:bodyPr>
            <a:normAutofit/>
          </a:bodyPr>
          <a:lstStyle/>
          <a:p>
            <a:r>
              <a:rPr lang="en-US" sz="3600" dirty="0"/>
              <a:t>Inspiration from Others vs. joy as a “control” positive emotion (From </a:t>
            </a:r>
            <a:r>
              <a:rPr lang="en-US" sz="3600" dirty="0" err="1"/>
              <a:t>Algoe</a:t>
            </a:r>
            <a:r>
              <a:rPr lang="en-US" sz="3600" dirty="0"/>
              <a:t> &amp; Haidt, 2005)</a:t>
            </a:r>
          </a:p>
        </p:txBody>
      </p:sp>
      <p:sp>
        <p:nvSpPr>
          <p:cNvPr id="3" name="Content Placeholder 2">
            <a:extLst>
              <a:ext uri="{FF2B5EF4-FFF2-40B4-BE49-F238E27FC236}">
                <a16:creationId xmlns:a16="http://schemas.microsoft.com/office/drawing/2014/main" id="{88C3C5CD-2D5D-4B30-B595-7034B6B39C7F}"/>
              </a:ext>
            </a:extLst>
          </p:cNvPr>
          <p:cNvSpPr>
            <a:spLocks noGrp="1"/>
          </p:cNvSpPr>
          <p:nvPr>
            <p:ph idx="1"/>
          </p:nvPr>
        </p:nvSpPr>
        <p:spPr>
          <a:xfrm>
            <a:off x="1097280" y="1947497"/>
            <a:ext cx="10058400" cy="3921596"/>
          </a:xfrm>
        </p:spPr>
        <p:txBody>
          <a:bodyPr>
            <a:normAutofit/>
          </a:bodyPr>
          <a:lstStyle/>
          <a:p>
            <a:r>
              <a:rPr lang="en-US" b="1" u="sng" dirty="0"/>
              <a:t>Emotions</a:t>
            </a:r>
            <a:r>
              <a:rPr lang="en-US" b="1" u="sng" dirty="0">
                <a:sym typeface="Wingdings" panose="05000000000000000000" pitchFamily="2" charset="2"/>
              </a:rPr>
              <a:t></a:t>
            </a:r>
            <a:r>
              <a:rPr lang="en-US" u="sng" dirty="0"/>
              <a:t>:	“Elevation”		Admiration		Happiness or Joy</a:t>
            </a:r>
          </a:p>
          <a:p>
            <a:r>
              <a:rPr lang="en-US" sz="2000" dirty="0"/>
              <a:t>Elicitor</a:t>
            </a:r>
            <a:r>
              <a:rPr lang="en-US" dirty="0"/>
              <a:t>	</a:t>
            </a:r>
            <a:r>
              <a:rPr lang="en-US" sz="1800" dirty="0"/>
              <a:t>Other exceeding		Others exceeding	Progress toward  or 			Standards of Virtue	Norms for Skill /talent	 achieving goal</a:t>
            </a:r>
          </a:p>
          <a:p>
            <a:r>
              <a:rPr lang="en-US" sz="1800" dirty="0"/>
              <a:t>Label		None			admiration		happiness</a:t>
            </a:r>
          </a:p>
          <a:p>
            <a:r>
              <a:rPr lang="en-US" sz="1800" dirty="0"/>
              <a:t>Physical	Warm, uplifting 		Energization		 Energization</a:t>
            </a:r>
          </a:p>
          <a:p>
            <a:pPr lvl="8"/>
            <a:r>
              <a:rPr lang="en-US" sz="1800" dirty="0"/>
              <a:t>  Feeling in Chest			</a:t>
            </a:r>
          </a:p>
          <a:p>
            <a:r>
              <a:rPr lang="en-US" sz="1800" dirty="0"/>
              <a:t>Motivation	Do Good Deeds		Emulate, Work harder	Celebrate, tell others</a:t>
            </a:r>
          </a:p>
          <a:p>
            <a:r>
              <a:rPr lang="en-US" sz="1800" dirty="0"/>
              <a:t>Relationship	Open to others		Be near admired person	    None</a:t>
            </a:r>
            <a:r>
              <a:rPr lang="en-US" sz="2300" dirty="0"/>
              <a:t>			</a:t>
            </a:r>
          </a:p>
          <a:p>
            <a:pPr lvl="8"/>
            <a:endParaRPr lang="en-US" sz="1800" dirty="0"/>
          </a:p>
          <a:p>
            <a:endParaRPr lang="en-US" sz="1800" dirty="0"/>
          </a:p>
        </p:txBody>
      </p:sp>
    </p:spTree>
    <p:extLst>
      <p:ext uri="{BB962C8B-B14F-4D97-AF65-F5344CB8AC3E}">
        <p14:creationId xmlns:p14="http://schemas.microsoft.com/office/powerpoint/2010/main" val="140157759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F429AB1-3DBD-4007-8BDC-EBACDC0AA269}"/>
              </a:ext>
            </a:extLst>
          </p:cNvPr>
          <p:cNvPicPr>
            <a:picLocks noChangeAspect="1"/>
          </p:cNvPicPr>
          <p:nvPr/>
        </p:nvPicPr>
        <p:blipFill>
          <a:blip r:embed="rId2"/>
          <a:stretch>
            <a:fillRect/>
          </a:stretch>
        </p:blipFill>
        <p:spPr>
          <a:xfrm>
            <a:off x="2130208" y="399025"/>
            <a:ext cx="7931583" cy="6059949"/>
          </a:xfrm>
          <a:prstGeom prst="rect">
            <a:avLst/>
          </a:prstGeom>
        </p:spPr>
      </p:pic>
    </p:spTree>
    <p:extLst>
      <p:ext uri="{BB962C8B-B14F-4D97-AF65-F5344CB8AC3E}">
        <p14:creationId xmlns:p14="http://schemas.microsoft.com/office/powerpoint/2010/main" val="255102394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a:extLst>
              <a:ext uri="{FF2B5EF4-FFF2-40B4-BE49-F238E27FC236}">
                <a16:creationId xmlns:a16="http://schemas.microsoft.com/office/drawing/2014/main" id="{47FA4F9B-2C0C-401C-B4F0-C3053396D16E}"/>
              </a:ext>
            </a:extLst>
          </p:cNvPr>
          <p:cNvGraphicFramePr/>
          <p:nvPr>
            <p:extLst>
              <p:ext uri="{D42A27DB-BD31-4B8C-83A1-F6EECF244321}">
                <p14:modId xmlns:p14="http://schemas.microsoft.com/office/powerpoint/2010/main" val="12196733"/>
              </p:ext>
            </p:extLst>
          </p:nvPr>
        </p:nvGraphicFramePr>
        <p:xfrm>
          <a:off x="1259186" y="457200"/>
          <a:ext cx="9825402" cy="5539154"/>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17271463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66DBD3-FB75-4E26-A1E9-5835F45701B8}"/>
              </a:ext>
            </a:extLst>
          </p:cNvPr>
          <p:cNvSpPr>
            <a:spLocks noGrp="1"/>
          </p:cNvSpPr>
          <p:nvPr>
            <p:ph type="title"/>
          </p:nvPr>
        </p:nvSpPr>
        <p:spPr/>
        <p:txBody>
          <a:bodyPr/>
          <a:lstStyle/>
          <a:p>
            <a:r>
              <a:rPr lang="en-US" dirty="0"/>
              <a:t>Benefits of Presenting “This I Believe” Essays</a:t>
            </a:r>
          </a:p>
        </p:txBody>
      </p:sp>
      <p:sp>
        <p:nvSpPr>
          <p:cNvPr id="3" name="Content Placeholder 2">
            <a:extLst>
              <a:ext uri="{FF2B5EF4-FFF2-40B4-BE49-F238E27FC236}">
                <a16:creationId xmlns:a16="http://schemas.microsoft.com/office/drawing/2014/main" id="{5EE211A0-5B96-4030-9394-CB73ACA8D589}"/>
              </a:ext>
            </a:extLst>
          </p:cNvPr>
          <p:cNvSpPr>
            <a:spLocks noGrp="1"/>
          </p:cNvSpPr>
          <p:nvPr>
            <p:ph idx="1"/>
          </p:nvPr>
        </p:nvSpPr>
        <p:spPr>
          <a:xfrm>
            <a:off x="1097280" y="1965081"/>
            <a:ext cx="10058400" cy="3904011"/>
          </a:xfrm>
        </p:spPr>
        <p:txBody>
          <a:bodyPr>
            <a:noAutofit/>
          </a:bodyPr>
          <a:lstStyle/>
          <a:p>
            <a:pPr marL="0" indent="0">
              <a:buNone/>
            </a:pPr>
            <a:r>
              <a:rPr lang="en-US" sz="2000" dirty="0"/>
              <a:t>Immediate effects reported by students in their ratings and feedback to their peers suggests at the least a good class period or two</a:t>
            </a:r>
          </a:p>
          <a:p>
            <a:r>
              <a:rPr lang="en-US" sz="2000" dirty="0"/>
              <a:t>Courageous to make a personal presentation</a:t>
            </a:r>
          </a:p>
          <a:p>
            <a:r>
              <a:rPr lang="en-US" sz="2000" dirty="0"/>
              <a:t>Building bonds with others who have or will share their story and beliefs</a:t>
            </a:r>
          </a:p>
          <a:p>
            <a:r>
              <a:rPr lang="en-US" sz="2000" dirty="0"/>
              <a:t>Empathetic Responses to Others and Improved Class Atmosphere </a:t>
            </a:r>
          </a:p>
          <a:p>
            <a:r>
              <a:rPr lang="en-US" sz="2000" dirty="0"/>
              <a:t>Connecting better to related course material</a:t>
            </a:r>
          </a:p>
          <a:p>
            <a:r>
              <a:rPr lang="en-US" sz="2000" dirty="0"/>
              <a:t>Benefits for the those least accomplished?</a:t>
            </a:r>
          </a:p>
        </p:txBody>
      </p:sp>
    </p:spTree>
    <p:extLst>
      <p:ext uri="{BB962C8B-B14F-4D97-AF65-F5344CB8AC3E}">
        <p14:creationId xmlns:p14="http://schemas.microsoft.com/office/powerpoint/2010/main" val="98094567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946832-032B-4973-B5BD-2FB3FFEACCC0}"/>
              </a:ext>
            </a:extLst>
          </p:cNvPr>
          <p:cNvSpPr>
            <a:spLocks noGrp="1"/>
          </p:cNvSpPr>
          <p:nvPr>
            <p:ph type="title"/>
          </p:nvPr>
        </p:nvSpPr>
        <p:spPr/>
        <p:txBody>
          <a:bodyPr/>
          <a:lstStyle/>
          <a:p>
            <a:r>
              <a:rPr lang="en-US" dirty="0"/>
              <a:t>Qualitative Aspects of Experience</a:t>
            </a:r>
          </a:p>
        </p:txBody>
      </p:sp>
      <p:sp>
        <p:nvSpPr>
          <p:cNvPr id="3" name="Content Placeholder 2">
            <a:extLst>
              <a:ext uri="{FF2B5EF4-FFF2-40B4-BE49-F238E27FC236}">
                <a16:creationId xmlns:a16="http://schemas.microsoft.com/office/drawing/2014/main" id="{F88C332F-9D50-4154-869D-95CA42C9AAAB}"/>
              </a:ext>
            </a:extLst>
          </p:cNvPr>
          <p:cNvSpPr>
            <a:spLocks noGrp="1"/>
          </p:cNvSpPr>
          <p:nvPr>
            <p:ph idx="1"/>
          </p:nvPr>
        </p:nvSpPr>
        <p:spPr>
          <a:xfrm>
            <a:off x="1097280" y="1903535"/>
            <a:ext cx="10058400" cy="3965557"/>
          </a:xfrm>
        </p:spPr>
        <p:txBody>
          <a:bodyPr>
            <a:normAutofit fontScale="92500" lnSpcReduction="20000"/>
          </a:bodyPr>
          <a:lstStyle/>
          <a:p>
            <a:r>
              <a:rPr lang="en-US" sz="2400" dirty="0"/>
              <a:t>Same Day or Soon After &amp; End of Course </a:t>
            </a:r>
          </a:p>
          <a:p>
            <a:r>
              <a:rPr lang="en-US" sz="2400" dirty="0"/>
              <a:t>Years later?  There’s some research for the future!  (n =135 ).  </a:t>
            </a:r>
          </a:p>
          <a:p>
            <a:r>
              <a:rPr lang="en-US" sz="2400" b="1" dirty="0"/>
              <a:t>Qualitative Descriptions</a:t>
            </a:r>
            <a:r>
              <a:rPr lang="en-US" sz="2400" dirty="0"/>
              <a:t>:  “Best assignment; most meaningful assignment, “converted from suspicion to awe of what happened” “I feel so connected” “…never knew their story—shouldn’t have judged” “</a:t>
            </a:r>
            <a:r>
              <a:rPr lang="en-US" b="1" dirty="0"/>
              <a:t>I hope I learn to live by, and remember these values on a day to day basis”</a:t>
            </a:r>
            <a:endParaRPr lang="en-US" sz="2400" dirty="0"/>
          </a:p>
          <a:p>
            <a:r>
              <a:rPr lang="en-US" sz="2400" dirty="0"/>
              <a:t>Of Individual Essays:  amazing, brave, uplifting, felt the passion, empathized with your pain; delighted by your love; so proud of your resilience, I never knew you until now, beautiful, raw, &amp; honest; such a new insight about living well!; </a:t>
            </a:r>
          </a:p>
        </p:txBody>
      </p:sp>
    </p:spTree>
    <p:extLst>
      <p:ext uri="{BB962C8B-B14F-4D97-AF65-F5344CB8AC3E}">
        <p14:creationId xmlns:p14="http://schemas.microsoft.com/office/powerpoint/2010/main" val="307436550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494CC2-CE67-43D8-A980-0F5107E29F0E}"/>
              </a:ext>
            </a:extLst>
          </p:cNvPr>
          <p:cNvSpPr>
            <a:spLocks noGrp="1"/>
          </p:cNvSpPr>
          <p:nvPr>
            <p:ph type="title"/>
          </p:nvPr>
        </p:nvSpPr>
        <p:spPr/>
        <p:txBody>
          <a:bodyPr/>
          <a:lstStyle/>
          <a:p>
            <a:r>
              <a:rPr lang="en-US" dirty="0"/>
              <a:t>Potential for Research </a:t>
            </a:r>
          </a:p>
        </p:txBody>
      </p:sp>
      <p:sp>
        <p:nvSpPr>
          <p:cNvPr id="3" name="Content Placeholder 2">
            <a:extLst>
              <a:ext uri="{FF2B5EF4-FFF2-40B4-BE49-F238E27FC236}">
                <a16:creationId xmlns:a16="http://schemas.microsoft.com/office/drawing/2014/main" id="{6CC9DB95-5276-4845-9C62-2D9845009E5A}"/>
              </a:ext>
            </a:extLst>
          </p:cNvPr>
          <p:cNvSpPr>
            <a:spLocks noGrp="1"/>
          </p:cNvSpPr>
          <p:nvPr>
            <p:ph idx="1"/>
          </p:nvPr>
        </p:nvSpPr>
        <p:spPr/>
        <p:txBody>
          <a:bodyPr/>
          <a:lstStyle/>
          <a:p>
            <a:r>
              <a:rPr lang="en-US" dirty="0"/>
              <a:t>Would concepts be enlightened if one wrote an essay about the idea along with a story?  Would writing a hypothetical TIB essay by an historical figure be a good assignment?</a:t>
            </a:r>
          </a:p>
          <a:p>
            <a:r>
              <a:rPr lang="en-US" dirty="0"/>
              <a:t>Classroom atmosphere assessments?</a:t>
            </a:r>
          </a:p>
          <a:p>
            <a:r>
              <a:rPr lang="en-US" dirty="0"/>
              <a:t>Could TIB essay writing and presentation serve as an “intervention”?  </a:t>
            </a:r>
          </a:p>
          <a:p>
            <a:r>
              <a:rPr lang="en-US" dirty="0"/>
              <a:t>Role of values assertion on reducing the achievement gap.  Students from lower class levels showed marked improvement when writing about their values in a teacher-blind intervention in middle schools early in semester.  </a:t>
            </a:r>
          </a:p>
          <a:p>
            <a:r>
              <a:rPr lang="en-US" dirty="0"/>
              <a:t>Back to the idea on positive emotions from a TIB presentation—any lasting effects? </a:t>
            </a:r>
          </a:p>
          <a:p>
            <a:pPr marL="0" indent="0">
              <a:buNone/>
            </a:pPr>
            <a:endParaRPr lang="en-US" dirty="0"/>
          </a:p>
        </p:txBody>
      </p:sp>
    </p:spTree>
    <p:extLst>
      <p:ext uri="{BB962C8B-B14F-4D97-AF65-F5344CB8AC3E}">
        <p14:creationId xmlns:p14="http://schemas.microsoft.com/office/powerpoint/2010/main" val="60527125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D253BF-9301-4F62-9849-C782803B6225}"/>
              </a:ext>
            </a:extLst>
          </p:cNvPr>
          <p:cNvSpPr>
            <a:spLocks noGrp="1"/>
          </p:cNvSpPr>
          <p:nvPr>
            <p:ph type="title"/>
          </p:nvPr>
        </p:nvSpPr>
        <p:spPr/>
        <p:txBody>
          <a:bodyPr/>
          <a:lstStyle/>
          <a:p>
            <a:r>
              <a:rPr lang="en-US" dirty="0"/>
              <a:t>We…teachers, are story tellers</a:t>
            </a:r>
          </a:p>
        </p:txBody>
      </p:sp>
      <p:sp>
        <p:nvSpPr>
          <p:cNvPr id="3" name="Content Placeholder 2">
            <a:extLst>
              <a:ext uri="{FF2B5EF4-FFF2-40B4-BE49-F238E27FC236}">
                <a16:creationId xmlns:a16="http://schemas.microsoft.com/office/drawing/2014/main" id="{1F89C164-1E9D-42BF-90C0-9B59E0A0A1DF}"/>
              </a:ext>
            </a:extLst>
          </p:cNvPr>
          <p:cNvSpPr>
            <a:spLocks noGrp="1"/>
          </p:cNvSpPr>
          <p:nvPr>
            <p:ph sz="half" idx="1"/>
          </p:nvPr>
        </p:nvSpPr>
        <p:spPr/>
        <p:txBody>
          <a:bodyPr>
            <a:normAutofit fontScale="92500"/>
          </a:bodyPr>
          <a:lstStyle/>
          <a:p>
            <a:r>
              <a:rPr lang="en-US" sz="2400" dirty="0"/>
              <a:t>Education through stories:</a:t>
            </a:r>
          </a:p>
          <a:p>
            <a:pPr lvl="1"/>
            <a:r>
              <a:rPr lang="en-US" sz="1800" dirty="0"/>
              <a:t>Our own</a:t>
            </a:r>
          </a:p>
          <a:p>
            <a:pPr lvl="1"/>
            <a:r>
              <a:rPr lang="en-US" sz="1800" dirty="0"/>
              <a:t>Heroes and heroines</a:t>
            </a:r>
          </a:p>
          <a:p>
            <a:pPr lvl="1"/>
            <a:r>
              <a:rPr lang="en-US" sz="1800" dirty="0"/>
              <a:t>Our community</a:t>
            </a:r>
          </a:p>
          <a:p>
            <a:r>
              <a:rPr lang="en-US" sz="2400" dirty="0"/>
              <a:t>Legend, myth, and fiction embody truth that parallels historical facts and conceptual knowledge</a:t>
            </a:r>
          </a:p>
          <a:p>
            <a:r>
              <a:rPr lang="en-US" sz="2400" dirty="0"/>
              <a:t>Education Builds on relationships</a:t>
            </a:r>
          </a:p>
          <a:p>
            <a:pPr marL="0" indent="0">
              <a:buNone/>
            </a:pPr>
            <a:endParaRPr lang="en-US" dirty="0"/>
          </a:p>
        </p:txBody>
      </p:sp>
      <p:pic>
        <p:nvPicPr>
          <p:cNvPr id="5" name="Content Placeholder 4">
            <a:extLst>
              <a:ext uri="{FF2B5EF4-FFF2-40B4-BE49-F238E27FC236}">
                <a16:creationId xmlns:a16="http://schemas.microsoft.com/office/drawing/2014/main" id="{79D98F5D-2D1C-4304-8A87-A3514809A43F}"/>
              </a:ext>
            </a:extLst>
          </p:cNvPr>
          <p:cNvPicPr>
            <a:picLocks noGrp="1"/>
          </p:cNvPicPr>
          <p:nvPr>
            <p:ph sz="half" idx="2"/>
          </p:nvPr>
        </p:nvPicPr>
        <p:blipFill>
          <a:blip r:embed="rId2">
            <a:extLst>
              <a:ext uri="{28A0092B-C50C-407E-A947-70E740481C1C}">
                <a14:useLocalDpi xmlns:a14="http://schemas.microsoft.com/office/drawing/2010/main" val="0"/>
              </a:ext>
            </a:extLst>
          </a:blip>
          <a:stretch>
            <a:fillRect/>
          </a:stretch>
        </p:blipFill>
        <p:spPr>
          <a:xfrm>
            <a:off x="6339254" y="2009042"/>
            <a:ext cx="5262196" cy="4004896"/>
          </a:xfrm>
          <a:prstGeom prst="rect">
            <a:avLst/>
          </a:prstGeom>
        </p:spPr>
      </p:pic>
    </p:spTree>
    <p:extLst>
      <p:ext uri="{BB962C8B-B14F-4D97-AF65-F5344CB8AC3E}">
        <p14:creationId xmlns:p14="http://schemas.microsoft.com/office/powerpoint/2010/main" val="296265028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B6B949-625A-455D-8860-D3CB9FF6AFA6}"/>
              </a:ext>
            </a:extLst>
          </p:cNvPr>
          <p:cNvSpPr>
            <a:spLocks noGrp="1"/>
          </p:cNvSpPr>
          <p:nvPr>
            <p:ph type="title"/>
          </p:nvPr>
        </p:nvSpPr>
        <p:spPr/>
        <p:txBody>
          <a:bodyPr/>
          <a:lstStyle/>
          <a:p>
            <a:r>
              <a:rPr lang="en-US" dirty="0"/>
              <a:t>Why Positive Emotions are Important</a:t>
            </a:r>
          </a:p>
        </p:txBody>
      </p:sp>
      <p:sp>
        <p:nvSpPr>
          <p:cNvPr id="3" name="Content Placeholder 2">
            <a:extLst>
              <a:ext uri="{FF2B5EF4-FFF2-40B4-BE49-F238E27FC236}">
                <a16:creationId xmlns:a16="http://schemas.microsoft.com/office/drawing/2014/main" id="{EE817BCF-7F76-48A4-81DD-E9C2073E0600}"/>
              </a:ext>
            </a:extLst>
          </p:cNvPr>
          <p:cNvSpPr>
            <a:spLocks noGrp="1"/>
          </p:cNvSpPr>
          <p:nvPr>
            <p:ph idx="1"/>
          </p:nvPr>
        </p:nvSpPr>
        <p:spPr/>
        <p:txBody>
          <a:bodyPr/>
          <a:lstStyle/>
          <a:p>
            <a:r>
              <a:rPr lang="en-US" dirty="0"/>
              <a:t>Barbara Fredrickson’s work on “broaden and build” shows that the experience of positive emotions open us to new ideas and provide the motivation to build skills.</a:t>
            </a:r>
          </a:p>
          <a:p>
            <a:r>
              <a:rPr lang="en-US" dirty="0"/>
              <a:t>Working together with humor, cooperation, respect, etc. tends to improve productivity and overcome any angst about the work </a:t>
            </a:r>
          </a:p>
        </p:txBody>
      </p:sp>
    </p:spTree>
    <p:extLst>
      <p:ext uri="{BB962C8B-B14F-4D97-AF65-F5344CB8AC3E}">
        <p14:creationId xmlns:p14="http://schemas.microsoft.com/office/powerpoint/2010/main" val="371307324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387FD3-D80E-437F-92FD-2E10930C3BB4}"/>
              </a:ext>
            </a:extLst>
          </p:cNvPr>
          <p:cNvSpPr>
            <a:spLocks noGrp="1"/>
          </p:cNvSpPr>
          <p:nvPr>
            <p:ph type="title"/>
          </p:nvPr>
        </p:nvSpPr>
        <p:spPr/>
        <p:txBody>
          <a:bodyPr>
            <a:normAutofit fontScale="90000"/>
          </a:bodyPr>
          <a:lstStyle/>
          <a:p>
            <a:r>
              <a:rPr lang="en-US" dirty="0"/>
              <a:t>Your Turn!  Look up  the site  or examine handout list, and explore with a neighbor </a:t>
            </a:r>
          </a:p>
        </p:txBody>
      </p:sp>
      <p:sp>
        <p:nvSpPr>
          <p:cNvPr id="3" name="Content Placeholder 2">
            <a:extLst>
              <a:ext uri="{FF2B5EF4-FFF2-40B4-BE49-F238E27FC236}">
                <a16:creationId xmlns:a16="http://schemas.microsoft.com/office/drawing/2014/main" id="{235AE1A8-5C22-492F-AA9C-4AF2B59FD04A}"/>
              </a:ext>
            </a:extLst>
          </p:cNvPr>
          <p:cNvSpPr>
            <a:spLocks noGrp="1"/>
          </p:cNvSpPr>
          <p:nvPr>
            <p:ph idx="1"/>
          </p:nvPr>
        </p:nvSpPr>
        <p:spPr>
          <a:xfrm>
            <a:off x="1066800" y="1904163"/>
            <a:ext cx="10058400" cy="3969325"/>
          </a:xfrm>
        </p:spPr>
        <p:txBody>
          <a:bodyPr>
            <a:normAutofit fontScale="25000" lnSpcReduction="20000"/>
          </a:bodyPr>
          <a:lstStyle/>
          <a:p>
            <a:pPr marL="0" indent="0">
              <a:buNone/>
            </a:pPr>
            <a:endParaRPr lang="en-US" dirty="0">
              <a:solidFill>
                <a:schemeClr val="tx1"/>
              </a:solidFill>
              <a:latin typeface="Arial" panose="020B0604020202020204" pitchFamily="34" charset="0"/>
              <a:cs typeface="Arial" panose="020B0604020202020204" pitchFamily="34" charset="0"/>
            </a:endParaRPr>
          </a:p>
          <a:p>
            <a:pPr marL="0" indent="0">
              <a:buNone/>
            </a:pPr>
            <a:r>
              <a:rPr lang="en-US" dirty="0"/>
              <a:t>  </a:t>
            </a:r>
            <a:r>
              <a:rPr lang="en-US" sz="9600" u="sng" dirty="0">
                <a:hlinkClick r:id="rId2"/>
              </a:rPr>
              <a:t>https://thisibelieve.org/</a:t>
            </a:r>
            <a:endParaRPr lang="en-US" sz="9600" u="sng" dirty="0"/>
          </a:p>
          <a:p>
            <a:pPr marL="0" indent="0">
              <a:buNone/>
            </a:pPr>
            <a:r>
              <a:rPr lang="en-US" sz="8000" u="sng" dirty="0">
                <a:hlinkClick r:id="rId3"/>
              </a:rPr>
              <a:t>https://www.npr.org/series/4538138/this-i-believe</a:t>
            </a:r>
            <a:r>
              <a:rPr lang="en-US" sz="8000" dirty="0"/>
              <a:t>    </a:t>
            </a:r>
          </a:p>
          <a:p>
            <a:r>
              <a:rPr lang="en-US" dirty="0"/>
              <a:t> </a:t>
            </a:r>
          </a:p>
          <a:p>
            <a:r>
              <a:rPr lang="en-US" sz="8000" u="sng" dirty="0">
                <a:hlinkClick r:id="rId4"/>
              </a:rPr>
              <a:t>https://www.mightycause.com/organization/This-I-Believe-1</a:t>
            </a:r>
            <a:endParaRPr lang="en-US" sz="8000" dirty="0"/>
          </a:p>
          <a:p>
            <a:r>
              <a:rPr lang="en-US" dirty="0"/>
              <a:t> </a:t>
            </a:r>
          </a:p>
          <a:p>
            <a:r>
              <a:rPr lang="en-US" sz="6400" b="1" cap="all" dirty="0"/>
              <a:t>EMAIL:   </a:t>
            </a:r>
            <a:r>
              <a:rPr lang="en-US" sz="6400" u="sng" dirty="0">
                <a:hlinkClick r:id="rId5"/>
              </a:rPr>
              <a:t>admin@thisibelieve.org</a:t>
            </a:r>
            <a:r>
              <a:rPr lang="en-US" sz="6400" u="sng" dirty="0"/>
              <a:t> </a:t>
            </a:r>
            <a:r>
              <a:rPr lang="en-US" sz="6400" dirty="0"/>
              <a:t>                                                            </a:t>
            </a:r>
            <a:r>
              <a:rPr lang="en-US" sz="8000" b="1" dirty="0"/>
              <a:t>This I Believe, Inc.</a:t>
            </a:r>
            <a:br>
              <a:rPr lang="en-US" sz="8000" dirty="0"/>
            </a:br>
            <a:r>
              <a:rPr lang="en-US" sz="8000" dirty="0"/>
              <a:t>						P.O. Box 5625</a:t>
            </a:r>
            <a:br>
              <a:rPr lang="en-US" sz="8000" dirty="0"/>
            </a:br>
            <a:r>
              <a:rPr lang="en-US" sz="8000" dirty="0"/>
              <a:t>Phone:  (502) 259-9889			Louisville, KY 40255</a:t>
            </a:r>
          </a:p>
          <a:p>
            <a:endParaRPr lang="en-US" u="sng" dirty="0"/>
          </a:p>
          <a:p>
            <a:endParaRPr lang="en-US" dirty="0"/>
          </a:p>
        </p:txBody>
      </p:sp>
    </p:spTree>
    <p:extLst>
      <p:ext uri="{BB962C8B-B14F-4D97-AF65-F5344CB8AC3E}">
        <p14:creationId xmlns:p14="http://schemas.microsoft.com/office/powerpoint/2010/main" val="26140335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8A286E-B0B6-43A0-89C4-340D12697FF9}"/>
              </a:ext>
            </a:extLst>
          </p:cNvPr>
          <p:cNvSpPr>
            <a:spLocks noGrp="1"/>
          </p:cNvSpPr>
          <p:nvPr>
            <p:ph type="title"/>
          </p:nvPr>
        </p:nvSpPr>
        <p:spPr/>
        <p:txBody>
          <a:bodyPr/>
          <a:lstStyle/>
          <a:p>
            <a:r>
              <a:rPr lang="en-US" dirty="0">
                <a:hlinkClick r:id="rId2"/>
              </a:rPr>
              <a:t>adamsn@wssu.edu</a:t>
            </a:r>
            <a:br>
              <a:rPr lang="en-US" dirty="0"/>
            </a:br>
            <a:endParaRPr lang="en-US" dirty="0"/>
          </a:p>
        </p:txBody>
      </p:sp>
      <p:sp>
        <p:nvSpPr>
          <p:cNvPr id="3" name="Content Placeholder 2">
            <a:extLst>
              <a:ext uri="{FF2B5EF4-FFF2-40B4-BE49-F238E27FC236}">
                <a16:creationId xmlns:a16="http://schemas.microsoft.com/office/drawing/2014/main" id="{1D977FE7-19E9-4D5E-9530-D9CE29FA8D49}"/>
              </a:ext>
            </a:extLst>
          </p:cNvPr>
          <p:cNvSpPr>
            <a:spLocks noGrp="1"/>
          </p:cNvSpPr>
          <p:nvPr>
            <p:ph idx="1"/>
          </p:nvPr>
        </p:nvSpPr>
        <p:spPr/>
        <p:txBody>
          <a:bodyPr>
            <a:normAutofit/>
          </a:bodyPr>
          <a:lstStyle/>
          <a:p>
            <a:r>
              <a:rPr lang="en-US" sz="2800" dirty="0"/>
              <a:t>Questions?</a:t>
            </a:r>
          </a:p>
        </p:txBody>
      </p:sp>
    </p:spTree>
    <p:extLst>
      <p:ext uri="{BB962C8B-B14F-4D97-AF65-F5344CB8AC3E}">
        <p14:creationId xmlns:p14="http://schemas.microsoft.com/office/powerpoint/2010/main" val="21754287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4DB33D-DA99-4870-8F0D-01DF4097F80A}"/>
              </a:ext>
            </a:extLst>
          </p:cNvPr>
          <p:cNvSpPr>
            <a:spLocks noGrp="1"/>
          </p:cNvSpPr>
          <p:nvPr>
            <p:ph type="title"/>
          </p:nvPr>
        </p:nvSpPr>
        <p:spPr/>
        <p:txBody>
          <a:bodyPr/>
          <a:lstStyle/>
          <a:p>
            <a:r>
              <a:rPr lang="en-US" dirty="0"/>
              <a:t>This I Believe Essays:  Begun By Edward R. Murrow on CBS Radio in early 1950’s </a:t>
            </a:r>
          </a:p>
        </p:txBody>
      </p:sp>
      <p:sp>
        <p:nvSpPr>
          <p:cNvPr id="3" name="Content Placeholder 2">
            <a:extLst>
              <a:ext uri="{FF2B5EF4-FFF2-40B4-BE49-F238E27FC236}">
                <a16:creationId xmlns:a16="http://schemas.microsoft.com/office/drawing/2014/main" id="{A69782D5-1D8C-4FBE-800D-E59503F1541E}"/>
              </a:ext>
            </a:extLst>
          </p:cNvPr>
          <p:cNvSpPr>
            <a:spLocks noGrp="1"/>
          </p:cNvSpPr>
          <p:nvPr>
            <p:ph sz="half" idx="1"/>
          </p:nvPr>
        </p:nvSpPr>
        <p:spPr>
          <a:xfrm>
            <a:off x="1097280" y="1859574"/>
            <a:ext cx="4639736" cy="3754314"/>
          </a:xfrm>
        </p:spPr>
        <p:txBody>
          <a:bodyPr>
            <a:normAutofit fontScale="77500" lnSpcReduction="20000"/>
          </a:bodyPr>
          <a:lstStyle/>
          <a:p>
            <a:r>
              <a:rPr lang="en-US" dirty="0"/>
              <a:t>“This I Believe. By that name, we bring you radio broadcasts presenting the personal philosophies of thoughtful men and women in all walks of </a:t>
            </a:r>
            <a:r>
              <a:rPr lang="en-US" dirty="0" err="1"/>
              <a:t>life.,,a</a:t>
            </a:r>
            <a:r>
              <a:rPr lang="en-US" dirty="0"/>
              <a:t> banker or a butcher, a painter or a social worker, with nothing more in common than integrity—a real honesty—will speak about the rules they live by, the things they have found to be the basic values in their lives.”</a:t>
            </a:r>
          </a:p>
          <a:p>
            <a:r>
              <a:rPr lang="en-US" dirty="0"/>
              <a:t> “We hardly need to be reminded that we are living in an age of confusion. (Many) have traded in our beliefs for bitterness &amp; cynicism, or for a heavy package of despair... Opinions can be picked up cheap in the marketplace, while …courage and fortitude and faith are in alarmingly short supply.”   (Sound relevant today?) 	(1951)</a:t>
            </a:r>
          </a:p>
          <a:p>
            <a:endParaRPr lang="en-US" dirty="0"/>
          </a:p>
        </p:txBody>
      </p:sp>
      <p:pic>
        <p:nvPicPr>
          <p:cNvPr id="5" name="Content Placeholder 4">
            <a:extLst>
              <a:ext uri="{FF2B5EF4-FFF2-40B4-BE49-F238E27FC236}">
                <a16:creationId xmlns:a16="http://schemas.microsoft.com/office/drawing/2014/main" id="{D6BAE4B0-767E-46C8-BB8A-9B678DFADF01}"/>
              </a:ext>
            </a:extLst>
          </p:cNvPr>
          <p:cNvPicPr>
            <a:picLocks noGrp="1"/>
          </p:cNvPicPr>
          <p:nvPr>
            <p:ph sz="half" idx="2"/>
          </p:nvPr>
        </p:nvPicPr>
        <p:blipFill>
          <a:blip r:embed="rId2">
            <a:extLst>
              <a:ext uri="{28A0092B-C50C-407E-A947-70E740481C1C}">
                <a14:useLocalDpi xmlns:a14="http://schemas.microsoft.com/office/drawing/2010/main" val="0"/>
              </a:ext>
            </a:extLst>
          </a:blip>
          <a:stretch>
            <a:fillRect/>
          </a:stretch>
        </p:blipFill>
        <p:spPr>
          <a:xfrm>
            <a:off x="6945923" y="1989014"/>
            <a:ext cx="3412487" cy="4284297"/>
          </a:xfrm>
          <a:prstGeom prst="rect">
            <a:avLst/>
          </a:prstGeom>
        </p:spPr>
      </p:pic>
    </p:spTree>
    <p:extLst>
      <p:ext uri="{BB962C8B-B14F-4D97-AF65-F5344CB8AC3E}">
        <p14:creationId xmlns:p14="http://schemas.microsoft.com/office/powerpoint/2010/main" val="178626808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79CC77-E498-4348-BEE7-CC3B01C44CBC}"/>
              </a:ext>
            </a:extLst>
          </p:cNvPr>
          <p:cNvSpPr>
            <a:spLocks noGrp="1"/>
          </p:cNvSpPr>
          <p:nvPr>
            <p:ph type="title"/>
          </p:nvPr>
        </p:nvSpPr>
        <p:spPr/>
        <p:txBody>
          <a:bodyPr/>
          <a:lstStyle/>
          <a:p>
            <a:r>
              <a:rPr lang="en-US" dirty="0"/>
              <a:t>This I Believe:  NPR and the 2000s</a:t>
            </a:r>
          </a:p>
        </p:txBody>
      </p:sp>
      <p:sp>
        <p:nvSpPr>
          <p:cNvPr id="3" name="Content Placeholder 2">
            <a:extLst>
              <a:ext uri="{FF2B5EF4-FFF2-40B4-BE49-F238E27FC236}">
                <a16:creationId xmlns:a16="http://schemas.microsoft.com/office/drawing/2014/main" id="{AD6BB703-C5CD-4FEA-A56C-2D8C49C08FDD}"/>
              </a:ext>
            </a:extLst>
          </p:cNvPr>
          <p:cNvSpPr>
            <a:spLocks noGrp="1"/>
          </p:cNvSpPr>
          <p:nvPr>
            <p:ph sz="half" idx="1"/>
          </p:nvPr>
        </p:nvSpPr>
        <p:spPr/>
        <p:txBody>
          <a:bodyPr>
            <a:normAutofit lnSpcReduction="10000"/>
          </a:bodyPr>
          <a:lstStyle/>
          <a:p>
            <a:r>
              <a:rPr lang="en-US" dirty="0"/>
              <a:t>Nonprofit founded in 2004 to revive Murrow’s idea</a:t>
            </a:r>
          </a:p>
          <a:p>
            <a:r>
              <a:rPr lang="en-US" dirty="0"/>
              <a:t>Executive producer: Dan Gediman</a:t>
            </a:r>
          </a:p>
          <a:p>
            <a:r>
              <a:rPr lang="en-US" dirty="0"/>
              <a:t>Featured essays from 2005-2009 Produced by Jay Alison </a:t>
            </a:r>
          </a:p>
          <a:p>
            <a:r>
              <a:rPr lang="en-US" dirty="0"/>
              <a:t>2009-2014 Bob Edwards’ Weekend Show</a:t>
            </a:r>
          </a:p>
          <a:p>
            <a:r>
              <a:rPr lang="en-US" dirty="0"/>
              <a:t>Podcasts of featured essays remain on many weekly programs through NPR</a:t>
            </a:r>
          </a:p>
        </p:txBody>
      </p:sp>
      <p:pic>
        <p:nvPicPr>
          <p:cNvPr id="5" name="Content Placeholder 4">
            <a:extLst>
              <a:ext uri="{FF2B5EF4-FFF2-40B4-BE49-F238E27FC236}">
                <a16:creationId xmlns:a16="http://schemas.microsoft.com/office/drawing/2014/main" id="{A18D33B2-2245-4637-8EE2-E6555F3A67C7}"/>
              </a:ext>
            </a:extLst>
          </p:cNvPr>
          <p:cNvPicPr>
            <a:picLocks noGrp="1"/>
          </p:cNvPicPr>
          <p:nvPr>
            <p:ph sz="half" idx="2"/>
          </p:nvPr>
        </p:nvPicPr>
        <p:blipFill>
          <a:blip r:embed="rId2">
            <a:extLst>
              <a:ext uri="{28A0092B-C50C-407E-A947-70E740481C1C}">
                <a14:useLocalDpi xmlns:a14="http://schemas.microsoft.com/office/drawing/2010/main" val="0"/>
              </a:ext>
            </a:extLst>
          </a:blip>
          <a:stretch>
            <a:fillRect/>
          </a:stretch>
        </p:blipFill>
        <p:spPr>
          <a:xfrm>
            <a:off x="5657850" y="1850781"/>
            <a:ext cx="5497513" cy="4475283"/>
          </a:xfrm>
          <a:prstGeom prst="rect">
            <a:avLst/>
          </a:prstGeom>
        </p:spPr>
      </p:pic>
    </p:spTree>
    <p:extLst>
      <p:ext uri="{BB962C8B-B14F-4D97-AF65-F5344CB8AC3E}">
        <p14:creationId xmlns:p14="http://schemas.microsoft.com/office/powerpoint/2010/main" val="422665936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A7160B-B031-486C-BB2E-EA0AEC94420A}"/>
              </a:ext>
            </a:extLst>
          </p:cNvPr>
          <p:cNvSpPr>
            <a:spLocks noGrp="1"/>
          </p:cNvSpPr>
          <p:nvPr>
            <p:ph type="title"/>
          </p:nvPr>
        </p:nvSpPr>
        <p:spPr/>
        <p:txBody>
          <a:bodyPr/>
          <a:lstStyle/>
          <a:p>
            <a:r>
              <a:rPr lang="en-US" dirty="0"/>
              <a:t>This I Believe:  Collections of Themes </a:t>
            </a:r>
          </a:p>
        </p:txBody>
      </p:sp>
      <p:sp>
        <p:nvSpPr>
          <p:cNvPr id="3" name="Content Placeholder 2">
            <a:extLst>
              <a:ext uri="{FF2B5EF4-FFF2-40B4-BE49-F238E27FC236}">
                <a16:creationId xmlns:a16="http://schemas.microsoft.com/office/drawing/2014/main" id="{40CEBC7B-DEF7-4EF2-A031-DE08CA5EBAF0}"/>
              </a:ext>
            </a:extLst>
          </p:cNvPr>
          <p:cNvSpPr>
            <a:spLocks noGrp="1"/>
          </p:cNvSpPr>
          <p:nvPr>
            <p:ph sz="half" idx="1"/>
          </p:nvPr>
        </p:nvSpPr>
        <p:spPr>
          <a:xfrm>
            <a:off x="1097280" y="1943100"/>
            <a:ext cx="4639736" cy="3925993"/>
          </a:xfrm>
        </p:spPr>
        <p:txBody>
          <a:bodyPr/>
          <a:lstStyle/>
          <a:p>
            <a:r>
              <a:rPr lang="en-US" dirty="0"/>
              <a:t>Many books now featured with collections of essays on various themes</a:t>
            </a:r>
          </a:p>
        </p:txBody>
      </p:sp>
      <p:pic>
        <p:nvPicPr>
          <p:cNvPr id="7" name="Content Placeholder 6">
            <a:extLst>
              <a:ext uri="{FF2B5EF4-FFF2-40B4-BE49-F238E27FC236}">
                <a16:creationId xmlns:a16="http://schemas.microsoft.com/office/drawing/2014/main" id="{385F0BE6-B620-46F6-9AF6-F7E875B9E82C}"/>
              </a:ext>
            </a:extLst>
          </p:cNvPr>
          <p:cNvPicPr>
            <a:picLocks noGrp="1"/>
          </p:cNvPicPr>
          <p:nvPr>
            <p:ph sz="half" idx="2"/>
          </p:nvPr>
        </p:nvPicPr>
        <p:blipFill>
          <a:blip r:embed="rId2" cstate="print">
            <a:extLst>
              <a:ext uri="{28A0092B-C50C-407E-A947-70E740481C1C}">
                <a14:useLocalDpi xmlns:a14="http://schemas.microsoft.com/office/drawing/2010/main" val="0"/>
              </a:ext>
            </a:extLst>
          </a:blip>
          <a:stretch>
            <a:fillRect/>
          </a:stretch>
        </p:blipFill>
        <p:spPr>
          <a:xfrm>
            <a:off x="6501912" y="1899138"/>
            <a:ext cx="3813052" cy="4431324"/>
          </a:xfrm>
          <a:prstGeom prst="rect">
            <a:avLst/>
          </a:prstGeom>
        </p:spPr>
      </p:pic>
    </p:spTree>
    <p:extLst>
      <p:ext uri="{BB962C8B-B14F-4D97-AF65-F5344CB8AC3E}">
        <p14:creationId xmlns:p14="http://schemas.microsoft.com/office/powerpoint/2010/main" val="381856486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5448BF-DE28-47F9-8B80-DF182F208CF3}"/>
              </a:ext>
            </a:extLst>
          </p:cNvPr>
          <p:cNvSpPr>
            <a:spLocks noGrp="1"/>
          </p:cNvSpPr>
          <p:nvPr>
            <p:ph type="title"/>
          </p:nvPr>
        </p:nvSpPr>
        <p:spPr/>
        <p:txBody>
          <a:bodyPr/>
          <a:lstStyle/>
          <a:p>
            <a:r>
              <a:rPr lang="en-US" dirty="0"/>
              <a:t>This I Believe in Schools and Communities</a:t>
            </a:r>
          </a:p>
        </p:txBody>
      </p:sp>
      <p:sp>
        <p:nvSpPr>
          <p:cNvPr id="3" name="Content Placeholder 2">
            <a:extLst>
              <a:ext uri="{FF2B5EF4-FFF2-40B4-BE49-F238E27FC236}">
                <a16:creationId xmlns:a16="http://schemas.microsoft.com/office/drawing/2014/main" id="{159FC147-3A8E-4F84-BF92-7AC2A3F86EEC}"/>
              </a:ext>
            </a:extLst>
          </p:cNvPr>
          <p:cNvSpPr>
            <a:spLocks noGrp="1"/>
          </p:cNvSpPr>
          <p:nvPr>
            <p:ph sz="half" idx="1"/>
          </p:nvPr>
        </p:nvSpPr>
        <p:spPr>
          <a:xfrm>
            <a:off x="1097280" y="1921014"/>
            <a:ext cx="4639736" cy="3947974"/>
          </a:xfrm>
        </p:spPr>
        <p:txBody>
          <a:bodyPr>
            <a:normAutofit fontScale="92500" lnSpcReduction="10000"/>
          </a:bodyPr>
          <a:lstStyle/>
          <a:p>
            <a:r>
              <a:rPr lang="en-US" dirty="0"/>
              <a:t>Most commonly seen in High School:</a:t>
            </a:r>
          </a:p>
          <a:p>
            <a:pPr lvl="1"/>
            <a:r>
              <a:rPr lang="en-US" dirty="0"/>
              <a:t>English and writing assignments</a:t>
            </a:r>
          </a:p>
          <a:p>
            <a:pPr lvl="1"/>
            <a:r>
              <a:rPr lang="en-US" dirty="0"/>
              <a:t>Civics classes</a:t>
            </a:r>
          </a:p>
          <a:p>
            <a:r>
              <a:rPr lang="en-US" dirty="0"/>
              <a:t>College Courses:  First year experiences with common reading</a:t>
            </a:r>
          </a:p>
          <a:p>
            <a:r>
              <a:rPr lang="en-US" dirty="0"/>
              <a:t>Beyond first year experience no real systematic pattern in courses</a:t>
            </a:r>
          </a:p>
          <a:p>
            <a:pPr lvl="1"/>
            <a:r>
              <a:rPr lang="en-US" dirty="0"/>
              <a:t>No psychology; no real literature</a:t>
            </a:r>
          </a:p>
          <a:p>
            <a:r>
              <a:rPr lang="en-US" dirty="0"/>
              <a:t>Civic groups</a:t>
            </a:r>
          </a:p>
          <a:p>
            <a:r>
              <a:rPr lang="en-US" dirty="0"/>
              <a:t>Churches</a:t>
            </a:r>
          </a:p>
          <a:p>
            <a:endParaRPr lang="en-US" dirty="0"/>
          </a:p>
        </p:txBody>
      </p:sp>
      <p:pic>
        <p:nvPicPr>
          <p:cNvPr id="5" name="Content Placeholder 4">
            <a:extLst>
              <a:ext uri="{FF2B5EF4-FFF2-40B4-BE49-F238E27FC236}">
                <a16:creationId xmlns:a16="http://schemas.microsoft.com/office/drawing/2014/main" id="{EC11C021-AF62-493B-9843-38B8B04C43A6}"/>
              </a:ext>
            </a:extLst>
          </p:cNvPr>
          <p:cNvPicPr>
            <a:picLocks noGrp="1"/>
          </p:cNvPicPr>
          <p:nvPr>
            <p:ph sz="half" idx="2"/>
          </p:nvPr>
        </p:nvPicPr>
        <p:blipFill>
          <a:blip r:embed="rId2">
            <a:extLst>
              <a:ext uri="{28A0092B-C50C-407E-A947-70E740481C1C}">
                <a14:useLocalDpi xmlns:a14="http://schemas.microsoft.com/office/drawing/2010/main" val="0"/>
              </a:ext>
            </a:extLst>
          </a:blip>
          <a:stretch>
            <a:fillRect/>
          </a:stretch>
        </p:blipFill>
        <p:spPr>
          <a:xfrm>
            <a:off x="7013953" y="2120900"/>
            <a:ext cx="3644144" cy="3748088"/>
          </a:xfrm>
          <a:prstGeom prst="rect">
            <a:avLst/>
          </a:prstGeom>
        </p:spPr>
      </p:pic>
    </p:spTree>
    <p:extLst>
      <p:ext uri="{BB962C8B-B14F-4D97-AF65-F5344CB8AC3E}">
        <p14:creationId xmlns:p14="http://schemas.microsoft.com/office/powerpoint/2010/main" val="130187793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D53361-9470-4E4E-AA79-F01CCCECCA4C}"/>
              </a:ext>
            </a:extLst>
          </p:cNvPr>
          <p:cNvSpPr>
            <a:spLocks noGrp="1"/>
          </p:cNvSpPr>
          <p:nvPr>
            <p:ph type="title"/>
          </p:nvPr>
        </p:nvSpPr>
        <p:spPr>
          <a:xfrm>
            <a:off x="1248005" y="407184"/>
            <a:ext cx="10058400" cy="1450757"/>
          </a:xfrm>
        </p:spPr>
        <p:txBody>
          <a:bodyPr/>
          <a:lstStyle/>
          <a:p>
            <a:r>
              <a:rPr lang="en-US" dirty="0"/>
              <a:t>My Experience</a:t>
            </a:r>
            <a:br>
              <a:rPr lang="en-US" dirty="0"/>
            </a:br>
            <a:r>
              <a:rPr lang="en-US" dirty="0"/>
              <a:t>Context:  Senior Seminar in Psychology</a:t>
            </a:r>
          </a:p>
        </p:txBody>
      </p:sp>
      <p:sp>
        <p:nvSpPr>
          <p:cNvPr id="3" name="Content Placeholder 2">
            <a:extLst>
              <a:ext uri="{FF2B5EF4-FFF2-40B4-BE49-F238E27FC236}">
                <a16:creationId xmlns:a16="http://schemas.microsoft.com/office/drawing/2014/main" id="{05A4C402-8AF6-4E12-B9AA-E18BF63EF5D3}"/>
              </a:ext>
            </a:extLst>
          </p:cNvPr>
          <p:cNvSpPr>
            <a:spLocks noGrp="1"/>
          </p:cNvSpPr>
          <p:nvPr>
            <p:ph idx="1"/>
          </p:nvPr>
        </p:nvSpPr>
        <p:spPr/>
        <p:txBody>
          <a:bodyPr>
            <a:normAutofit/>
          </a:bodyPr>
          <a:lstStyle/>
          <a:p>
            <a:r>
              <a:rPr lang="en-US" dirty="0"/>
              <a:t>Course on developing professional skills and a capstone review of major (n= ~20)</a:t>
            </a:r>
          </a:p>
          <a:p>
            <a:r>
              <a:rPr lang="en-US" dirty="0"/>
              <a:t>Some curricular theme with readings:  My take on this is to use “Big Ideas” in psychology and more particularly some introduction to positive psychology</a:t>
            </a:r>
          </a:p>
          <a:p>
            <a:r>
              <a:rPr lang="en-US" sz="2000" b="1" dirty="0"/>
              <a:t>Positive Psychology</a:t>
            </a:r>
            <a:r>
              <a:rPr lang="en-US" dirty="0"/>
              <a:t>:  Study the qualities and characteristics  of flourishing people.  Complement our “problem-focused” approach or “deficit model”  where applications in psychology are used to help those in need   (Seligman &amp; Csikszentmihalyi, 2000)</a:t>
            </a:r>
          </a:p>
          <a:p>
            <a:r>
              <a:rPr lang="en-US" dirty="0"/>
              <a:t>Study positive emotions	Virtues &amp; Character Strengths	Positive Institutions</a:t>
            </a:r>
          </a:p>
          <a:p>
            <a:r>
              <a:rPr lang="en-US" dirty="0"/>
              <a:t>PERMA:  + emotions, engagement, relationships,  meaningfulness, &amp; accomplishments</a:t>
            </a:r>
          </a:p>
        </p:txBody>
      </p:sp>
    </p:spTree>
    <p:extLst>
      <p:ext uri="{BB962C8B-B14F-4D97-AF65-F5344CB8AC3E}">
        <p14:creationId xmlns:p14="http://schemas.microsoft.com/office/powerpoint/2010/main" val="210938732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72A294-B88F-4847-8C00-BBA32A5D87C0}"/>
              </a:ext>
            </a:extLst>
          </p:cNvPr>
          <p:cNvSpPr>
            <a:spLocks noGrp="1"/>
          </p:cNvSpPr>
          <p:nvPr>
            <p:ph type="title"/>
          </p:nvPr>
        </p:nvSpPr>
        <p:spPr/>
        <p:txBody>
          <a:bodyPr/>
          <a:lstStyle/>
          <a:p>
            <a:r>
              <a:rPr lang="en-US" dirty="0"/>
              <a:t>The Assignment</a:t>
            </a:r>
          </a:p>
        </p:txBody>
      </p:sp>
      <p:sp>
        <p:nvSpPr>
          <p:cNvPr id="3" name="Content Placeholder 2">
            <a:extLst>
              <a:ext uri="{FF2B5EF4-FFF2-40B4-BE49-F238E27FC236}">
                <a16:creationId xmlns:a16="http://schemas.microsoft.com/office/drawing/2014/main" id="{6349D709-D17C-4F95-A444-206C3B3B8809}"/>
              </a:ext>
            </a:extLst>
          </p:cNvPr>
          <p:cNvSpPr>
            <a:spLocks noGrp="1"/>
          </p:cNvSpPr>
          <p:nvPr>
            <p:ph idx="1"/>
          </p:nvPr>
        </p:nvSpPr>
        <p:spPr>
          <a:xfrm>
            <a:off x="1097280" y="1956289"/>
            <a:ext cx="10058400" cy="3912804"/>
          </a:xfrm>
        </p:spPr>
        <p:txBody>
          <a:bodyPr>
            <a:normAutofit fontScale="92500" lnSpcReduction="10000"/>
          </a:bodyPr>
          <a:lstStyle/>
          <a:p>
            <a:r>
              <a:rPr lang="en-US" sz="2600" dirty="0"/>
              <a:t>Students write their own This I Believe essay &amp; Present it in Class </a:t>
            </a:r>
          </a:p>
          <a:p>
            <a:pPr lvl="1"/>
            <a:r>
              <a:rPr lang="en-US" sz="2200" dirty="0"/>
              <a:t>Later: 4-page reflection paper on the  essay theme  using psychological literature. </a:t>
            </a:r>
          </a:p>
          <a:p>
            <a:r>
              <a:rPr lang="en-US" sz="2600" dirty="0"/>
              <a:t>Preparation:</a:t>
            </a:r>
          </a:p>
          <a:p>
            <a:pPr lvl="1"/>
            <a:r>
              <a:rPr lang="en-US" sz="2200" dirty="0"/>
              <a:t>Exposure to 3-4 essays listened to from website in class for discussion </a:t>
            </a:r>
          </a:p>
          <a:p>
            <a:pPr lvl="1"/>
            <a:r>
              <a:rPr lang="en-US" sz="2200" dirty="0"/>
              <a:t>Identify 8 character strengths of interest (from Positive Psychology)</a:t>
            </a:r>
          </a:p>
          <a:p>
            <a:pPr lvl="1"/>
            <a:r>
              <a:rPr lang="en-US" sz="2200" dirty="0"/>
              <a:t>Find links to the themes (next slide) of TIB essays on the website</a:t>
            </a:r>
          </a:p>
          <a:p>
            <a:pPr lvl="1"/>
            <a:r>
              <a:rPr lang="en-US" sz="2000" dirty="0"/>
              <a:t>Pick 2 essays that embody each of  8 strengths selected.  Minimally, 16 essays will have been reviewed and written about (1 paragraph)</a:t>
            </a:r>
          </a:p>
          <a:p>
            <a:pPr lvl="1"/>
            <a:r>
              <a:rPr lang="en-US" sz="2000" dirty="0"/>
              <a:t>Discussion in class of these stories.     </a:t>
            </a:r>
          </a:p>
          <a:p>
            <a:endParaRPr lang="en-US" dirty="0"/>
          </a:p>
        </p:txBody>
      </p:sp>
    </p:spTree>
    <p:extLst>
      <p:ext uri="{BB962C8B-B14F-4D97-AF65-F5344CB8AC3E}">
        <p14:creationId xmlns:p14="http://schemas.microsoft.com/office/powerpoint/2010/main" val="367727688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C179218-B440-4079-BE2C-CD38F131FD2D}"/>
              </a:ext>
            </a:extLst>
          </p:cNvPr>
          <p:cNvPicPr/>
          <p:nvPr/>
        </p:nvPicPr>
        <p:blipFill>
          <a:blip r:embed="rId2">
            <a:extLst>
              <a:ext uri="{28A0092B-C50C-407E-A947-70E740481C1C}">
                <a14:useLocalDpi xmlns:a14="http://schemas.microsoft.com/office/drawing/2010/main" val="0"/>
              </a:ext>
            </a:extLst>
          </a:blip>
          <a:stretch>
            <a:fillRect/>
          </a:stretch>
        </p:blipFill>
        <p:spPr>
          <a:xfrm>
            <a:off x="575896" y="92319"/>
            <a:ext cx="10308981" cy="6220558"/>
          </a:xfrm>
          <a:prstGeom prst="rect">
            <a:avLst/>
          </a:prstGeom>
        </p:spPr>
      </p:pic>
    </p:spTree>
    <p:extLst>
      <p:ext uri="{BB962C8B-B14F-4D97-AF65-F5344CB8AC3E}">
        <p14:creationId xmlns:p14="http://schemas.microsoft.com/office/powerpoint/2010/main" val="2351463078"/>
      </p:ext>
    </p:extLst>
  </p:cSld>
  <p:clrMapOvr>
    <a:masterClrMapping/>
  </p:clrMapOvr>
</p:sld>
</file>

<file path=ppt/theme/theme1.xml><?xml version="1.0" encoding="utf-8"?>
<a:theme xmlns:a="http://schemas.openxmlformats.org/drawingml/2006/main" name="RetrospectVTI">
  <a:themeElements>
    <a:clrScheme name="AnalogousFromDarkSeed_2SEEDS">
      <a:dk1>
        <a:srgbClr val="000000"/>
      </a:dk1>
      <a:lt1>
        <a:srgbClr val="FFFFFF"/>
      </a:lt1>
      <a:dk2>
        <a:srgbClr val="242841"/>
      </a:dk2>
      <a:lt2>
        <a:srgbClr val="E8E7E2"/>
      </a:lt2>
      <a:accent1>
        <a:srgbClr val="4D8EC3"/>
      </a:accent1>
      <a:accent2>
        <a:srgbClr val="4050B3"/>
      </a:accent2>
      <a:accent3>
        <a:srgbClr val="6E4DC3"/>
      </a:accent3>
      <a:accent4>
        <a:srgbClr val="B13B63"/>
      </a:accent4>
      <a:accent5>
        <a:srgbClr val="C3564D"/>
      </a:accent5>
      <a:accent6>
        <a:srgbClr val="B1763B"/>
      </a:accent6>
      <a:hlink>
        <a:srgbClr val="C04392"/>
      </a:hlink>
      <a:folHlink>
        <a:srgbClr val="7F7F7F"/>
      </a:folHlink>
    </a:clrScheme>
    <a:fontScheme name="Retrospect">
      <a:majorFont>
        <a:latin typeface="Sagona Extra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Sagona Book"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VTI" id="{ABE3C30C-0FC0-4450-828E-52DE70F1BCCB}" vid="{A6E2497D-935A-4CFD-B9FD-6DCB15FA68BF}"/>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明朝"/>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otalTime>1392</TotalTime>
  <Words>1509</Words>
  <Application>Microsoft Office PowerPoint</Application>
  <PresentationFormat>Widescreen</PresentationFormat>
  <Paragraphs>105</Paragraphs>
  <Slides>22</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22</vt:i4>
      </vt:variant>
    </vt:vector>
  </HeadingPairs>
  <TitlesOfParts>
    <vt:vector size="29" baseType="lpstr">
      <vt:lpstr>Arial</vt:lpstr>
      <vt:lpstr>Calibri</vt:lpstr>
      <vt:lpstr>Sagona Book</vt:lpstr>
      <vt:lpstr>Sagona ExtraLight</vt:lpstr>
      <vt:lpstr>Times New Roman</vt:lpstr>
      <vt:lpstr>Wingdings</vt:lpstr>
      <vt:lpstr>RetrospectVTI</vt:lpstr>
      <vt:lpstr>Positive Emotions  from Presenting  “This I Believe” Essays</vt:lpstr>
      <vt:lpstr>We…teachers, are story tellers</vt:lpstr>
      <vt:lpstr>This I Believe Essays:  Begun By Edward R. Murrow on CBS Radio in early 1950’s </vt:lpstr>
      <vt:lpstr>This I Believe:  NPR and the 2000s</vt:lpstr>
      <vt:lpstr>This I Believe:  Collections of Themes </vt:lpstr>
      <vt:lpstr>This I Believe in Schools and Communities</vt:lpstr>
      <vt:lpstr>My Experience Context:  Senior Seminar in Psychology</vt:lpstr>
      <vt:lpstr>The Assignment</vt:lpstr>
      <vt:lpstr>PowerPoint Presentation</vt:lpstr>
      <vt:lpstr>PowerPoint Presentation</vt:lpstr>
      <vt:lpstr>PowerPoint Presentation</vt:lpstr>
      <vt:lpstr>PowerPoint Presentation</vt:lpstr>
      <vt:lpstr>Assessing Students’ Experience</vt:lpstr>
      <vt:lpstr>Inspiration from Others vs. joy as a “control” positive emotion (From Algoe &amp; Haidt, 2005)</vt:lpstr>
      <vt:lpstr>PowerPoint Presentation</vt:lpstr>
      <vt:lpstr>PowerPoint Presentation</vt:lpstr>
      <vt:lpstr>Benefits of Presenting “This I Believe” Essays</vt:lpstr>
      <vt:lpstr>Qualitative Aspects of Experience</vt:lpstr>
      <vt:lpstr>Potential for Research </vt:lpstr>
      <vt:lpstr>Why Positive Emotions are Important</vt:lpstr>
      <vt:lpstr>Your Turn!  Look up  the site  or examine handout list, and explore with a neighbor </vt:lpstr>
      <vt:lpstr>adamsn@wssu.edu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Nelson Adams</dc:creator>
  <cp:lastModifiedBy>Nelson Adams</cp:lastModifiedBy>
  <cp:revision>96</cp:revision>
  <dcterms:created xsi:type="dcterms:W3CDTF">2019-12-19T16:25:22Z</dcterms:created>
  <dcterms:modified xsi:type="dcterms:W3CDTF">2020-01-14T14:23:57Z</dcterms:modified>
</cp:coreProperties>
</file>