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58" r:id="rId4"/>
    <p:sldId id="290" r:id="rId5"/>
    <p:sldId id="260" r:id="rId6"/>
    <p:sldId id="257" r:id="rId7"/>
    <p:sldId id="261" r:id="rId8"/>
    <p:sldId id="262" r:id="rId9"/>
    <p:sldId id="291" r:id="rId10"/>
    <p:sldId id="287" r:id="rId11"/>
    <p:sldId id="264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29"/>
    <p:restoredTop sz="94694"/>
  </p:normalViewPr>
  <p:slideViewPr>
    <p:cSldViewPr snapToGrid="0" snapToObjects="1">
      <p:cViewPr varScale="1">
        <p:scale>
          <a:sx n="126" d="100"/>
          <a:sy n="126" d="100"/>
        </p:scale>
        <p:origin x="2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49886A-0B7D-4392-8A4D-B92D6781FE4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52ED43BA-C5D2-413C-A0E0-8133CF6031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Dialogue does not tune out views that are in disagreement </a:t>
          </a:r>
        </a:p>
      </dgm:t>
    </dgm:pt>
    <dgm:pt modelId="{014605D3-0DD1-4206-96C5-256AFFFDFD95}" type="parTrans" cxnId="{4CAED648-D8BA-415C-8E30-9BA495022944}">
      <dgm:prSet/>
      <dgm:spPr/>
      <dgm:t>
        <a:bodyPr/>
        <a:lstStyle/>
        <a:p>
          <a:endParaRPr lang="en-US"/>
        </a:p>
      </dgm:t>
    </dgm:pt>
    <dgm:pt modelId="{DF32E4F3-8D2F-42B0-A8A1-FA5D7B2CF4BB}" type="sibTrans" cxnId="{4CAED648-D8BA-415C-8E30-9BA495022944}">
      <dgm:prSet/>
      <dgm:spPr/>
      <dgm:t>
        <a:bodyPr/>
        <a:lstStyle/>
        <a:p>
          <a:endParaRPr lang="en-US"/>
        </a:p>
      </dgm:t>
    </dgm:pt>
    <dgm:pt modelId="{51E1819D-A834-4D0D-9758-9336B12412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Dialogue does not marshal arguments to rebut</a:t>
          </a:r>
        </a:p>
      </dgm:t>
    </dgm:pt>
    <dgm:pt modelId="{20C20B3D-F4AE-40FB-B40C-8EC2C1563EC9}" type="parTrans" cxnId="{ADB50C2E-4272-4676-8C35-BB863DB671C0}">
      <dgm:prSet/>
      <dgm:spPr/>
      <dgm:t>
        <a:bodyPr/>
        <a:lstStyle/>
        <a:p>
          <a:endParaRPr lang="en-US"/>
        </a:p>
      </dgm:t>
    </dgm:pt>
    <dgm:pt modelId="{FEC49F84-00F4-48CA-A03B-2A3086FE09D8}" type="sibTrans" cxnId="{ADB50C2E-4272-4676-8C35-BB863DB671C0}">
      <dgm:prSet/>
      <dgm:spPr/>
      <dgm:t>
        <a:bodyPr/>
        <a:lstStyle/>
        <a:p>
          <a:endParaRPr lang="en-US"/>
        </a:p>
      </dgm:t>
    </dgm:pt>
    <dgm:pt modelId="{FECBCBE7-74AB-4B30-B66D-9510DFC33F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Dialogue does not seek reinforcement to own prejudices</a:t>
          </a:r>
        </a:p>
      </dgm:t>
    </dgm:pt>
    <dgm:pt modelId="{F3E088C2-927C-4B67-A3F9-B86C2208B326}" type="parTrans" cxnId="{F0356E4A-474E-47EC-8B08-589AB1A48BC1}">
      <dgm:prSet/>
      <dgm:spPr/>
      <dgm:t>
        <a:bodyPr/>
        <a:lstStyle/>
        <a:p>
          <a:endParaRPr lang="en-US"/>
        </a:p>
      </dgm:t>
    </dgm:pt>
    <dgm:pt modelId="{FC4CD9AD-3906-465D-B9F1-23A6FF451BFE}" type="sibTrans" cxnId="{F0356E4A-474E-47EC-8B08-589AB1A48BC1}">
      <dgm:prSet/>
      <dgm:spPr/>
      <dgm:t>
        <a:bodyPr/>
        <a:lstStyle/>
        <a:p>
          <a:endParaRPr lang="en-US"/>
        </a:p>
      </dgm:t>
    </dgm:pt>
    <dgm:pt modelId="{AA9FB895-2B7B-4267-A57E-1B1BC8714F48}" type="pres">
      <dgm:prSet presAssocID="{2449886A-0B7D-4392-8A4D-B92D6781FE49}" presName="root" presStyleCnt="0">
        <dgm:presLayoutVars>
          <dgm:dir/>
          <dgm:resizeHandles val="exact"/>
        </dgm:presLayoutVars>
      </dgm:prSet>
      <dgm:spPr/>
    </dgm:pt>
    <dgm:pt modelId="{0ED5A3C0-C004-4EAB-AA7E-9E752A8FF7DF}" type="pres">
      <dgm:prSet presAssocID="{52ED43BA-C5D2-413C-A0E0-8133CF6031F7}" presName="compNode" presStyleCnt="0"/>
      <dgm:spPr/>
    </dgm:pt>
    <dgm:pt modelId="{6EC8A039-98BD-4DF0-BC14-C49529F5C536}" type="pres">
      <dgm:prSet presAssocID="{52ED43BA-C5D2-413C-A0E0-8133CF6031F7}" presName="bgRect" presStyleLbl="bgShp" presStyleIdx="0" presStyleCnt="3"/>
      <dgm:spPr/>
    </dgm:pt>
    <dgm:pt modelId="{D76AF5B0-2736-4B65-8998-D251D1F47524}" type="pres">
      <dgm:prSet presAssocID="{52ED43BA-C5D2-413C-A0E0-8133CF6031F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F6B90BD2-7656-4441-90EB-8854BA4F7C4C}" type="pres">
      <dgm:prSet presAssocID="{52ED43BA-C5D2-413C-A0E0-8133CF6031F7}" presName="spaceRect" presStyleCnt="0"/>
      <dgm:spPr/>
    </dgm:pt>
    <dgm:pt modelId="{6BA04E92-93C3-43AE-9322-CD38F0B77BF2}" type="pres">
      <dgm:prSet presAssocID="{52ED43BA-C5D2-413C-A0E0-8133CF6031F7}" presName="parTx" presStyleLbl="revTx" presStyleIdx="0" presStyleCnt="3">
        <dgm:presLayoutVars>
          <dgm:chMax val="0"/>
          <dgm:chPref val="0"/>
        </dgm:presLayoutVars>
      </dgm:prSet>
      <dgm:spPr/>
    </dgm:pt>
    <dgm:pt modelId="{554CACF0-0DF4-46E3-A38F-D146FB396CBB}" type="pres">
      <dgm:prSet presAssocID="{DF32E4F3-8D2F-42B0-A8A1-FA5D7B2CF4BB}" presName="sibTrans" presStyleCnt="0"/>
      <dgm:spPr/>
    </dgm:pt>
    <dgm:pt modelId="{86F47EB6-34E2-45B2-91A8-B14613283F7B}" type="pres">
      <dgm:prSet presAssocID="{51E1819D-A834-4D0D-9758-9336B1241259}" presName="compNode" presStyleCnt="0"/>
      <dgm:spPr/>
    </dgm:pt>
    <dgm:pt modelId="{2E203F45-5325-49AF-AA6C-7B405744BB52}" type="pres">
      <dgm:prSet presAssocID="{51E1819D-A834-4D0D-9758-9336B1241259}" presName="bgRect" presStyleLbl="bgShp" presStyleIdx="1" presStyleCnt="3"/>
      <dgm:spPr/>
    </dgm:pt>
    <dgm:pt modelId="{9D4C4D31-7F28-4C76-B2AD-40B143FF3399}" type="pres">
      <dgm:prSet presAssocID="{51E1819D-A834-4D0D-9758-9336B124125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4A0F231-CB49-4C00-B58A-767A889FC266}" type="pres">
      <dgm:prSet presAssocID="{51E1819D-A834-4D0D-9758-9336B1241259}" presName="spaceRect" presStyleCnt="0"/>
      <dgm:spPr/>
    </dgm:pt>
    <dgm:pt modelId="{34909099-7FA4-4C84-A505-3AEECDC838D1}" type="pres">
      <dgm:prSet presAssocID="{51E1819D-A834-4D0D-9758-9336B1241259}" presName="parTx" presStyleLbl="revTx" presStyleIdx="1" presStyleCnt="3">
        <dgm:presLayoutVars>
          <dgm:chMax val="0"/>
          <dgm:chPref val="0"/>
        </dgm:presLayoutVars>
      </dgm:prSet>
      <dgm:spPr/>
    </dgm:pt>
    <dgm:pt modelId="{1A46518D-56FD-4EBA-87D6-4282870C5EE9}" type="pres">
      <dgm:prSet presAssocID="{FEC49F84-00F4-48CA-A03B-2A3086FE09D8}" presName="sibTrans" presStyleCnt="0"/>
      <dgm:spPr/>
    </dgm:pt>
    <dgm:pt modelId="{FFCC45C7-C2CB-4412-ACD3-CAF29A7D20DA}" type="pres">
      <dgm:prSet presAssocID="{FECBCBE7-74AB-4B30-B66D-9510DFC33FF0}" presName="compNode" presStyleCnt="0"/>
      <dgm:spPr/>
    </dgm:pt>
    <dgm:pt modelId="{08FBE224-F6F2-4E4F-BCB5-45A91374A720}" type="pres">
      <dgm:prSet presAssocID="{FECBCBE7-74AB-4B30-B66D-9510DFC33FF0}" presName="bgRect" presStyleLbl="bgShp" presStyleIdx="2" presStyleCnt="3"/>
      <dgm:spPr/>
    </dgm:pt>
    <dgm:pt modelId="{02EEADB0-961A-4C7A-8EA7-608FC07DF46D}" type="pres">
      <dgm:prSet presAssocID="{FECBCBE7-74AB-4B30-B66D-9510DFC33FF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61E27B68-D7CA-4474-BA74-D6475F73BEAC}" type="pres">
      <dgm:prSet presAssocID="{FECBCBE7-74AB-4B30-B66D-9510DFC33FF0}" presName="spaceRect" presStyleCnt="0"/>
      <dgm:spPr/>
    </dgm:pt>
    <dgm:pt modelId="{BF022673-4C31-4FEB-AEA2-52921FC8CFC5}" type="pres">
      <dgm:prSet presAssocID="{FECBCBE7-74AB-4B30-B66D-9510DFC33FF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DB50C2E-4272-4676-8C35-BB863DB671C0}" srcId="{2449886A-0B7D-4392-8A4D-B92D6781FE49}" destId="{51E1819D-A834-4D0D-9758-9336B1241259}" srcOrd="1" destOrd="0" parTransId="{20C20B3D-F4AE-40FB-B40C-8EC2C1563EC9}" sibTransId="{FEC49F84-00F4-48CA-A03B-2A3086FE09D8}"/>
    <dgm:cxn modelId="{FACFCF44-2723-4245-8E79-81AE7666C9F4}" type="presOf" srcId="{FECBCBE7-74AB-4B30-B66D-9510DFC33FF0}" destId="{BF022673-4C31-4FEB-AEA2-52921FC8CFC5}" srcOrd="0" destOrd="0" presId="urn:microsoft.com/office/officeart/2018/2/layout/IconVerticalSolidList"/>
    <dgm:cxn modelId="{4CAED648-D8BA-415C-8E30-9BA495022944}" srcId="{2449886A-0B7D-4392-8A4D-B92D6781FE49}" destId="{52ED43BA-C5D2-413C-A0E0-8133CF6031F7}" srcOrd="0" destOrd="0" parTransId="{014605D3-0DD1-4206-96C5-256AFFFDFD95}" sibTransId="{DF32E4F3-8D2F-42B0-A8A1-FA5D7B2CF4BB}"/>
    <dgm:cxn modelId="{F0356E4A-474E-47EC-8B08-589AB1A48BC1}" srcId="{2449886A-0B7D-4392-8A4D-B92D6781FE49}" destId="{FECBCBE7-74AB-4B30-B66D-9510DFC33FF0}" srcOrd="2" destOrd="0" parTransId="{F3E088C2-927C-4B67-A3F9-B86C2208B326}" sibTransId="{FC4CD9AD-3906-465D-B9F1-23A6FF451BFE}"/>
    <dgm:cxn modelId="{67257C5B-428F-42C2-9F15-FC709F3A0D56}" type="presOf" srcId="{52ED43BA-C5D2-413C-A0E0-8133CF6031F7}" destId="{6BA04E92-93C3-43AE-9322-CD38F0B77BF2}" srcOrd="0" destOrd="0" presId="urn:microsoft.com/office/officeart/2018/2/layout/IconVerticalSolidList"/>
    <dgm:cxn modelId="{C73567F6-C43D-49C0-B797-6166B1EBA3BA}" type="presOf" srcId="{2449886A-0B7D-4392-8A4D-B92D6781FE49}" destId="{AA9FB895-2B7B-4267-A57E-1B1BC8714F48}" srcOrd="0" destOrd="0" presId="urn:microsoft.com/office/officeart/2018/2/layout/IconVerticalSolidList"/>
    <dgm:cxn modelId="{B3476FFC-41A9-4A89-95A7-8F7118F676B7}" type="presOf" srcId="{51E1819D-A834-4D0D-9758-9336B1241259}" destId="{34909099-7FA4-4C84-A505-3AEECDC838D1}" srcOrd="0" destOrd="0" presId="urn:microsoft.com/office/officeart/2018/2/layout/IconVerticalSolidList"/>
    <dgm:cxn modelId="{BC41A52C-69CF-4E69-8160-A6D0FB774176}" type="presParOf" srcId="{AA9FB895-2B7B-4267-A57E-1B1BC8714F48}" destId="{0ED5A3C0-C004-4EAB-AA7E-9E752A8FF7DF}" srcOrd="0" destOrd="0" presId="urn:microsoft.com/office/officeart/2018/2/layout/IconVerticalSolidList"/>
    <dgm:cxn modelId="{2EF40C29-5375-4256-8104-9D98DBFC5781}" type="presParOf" srcId="{0ED5A3C0-C004-4EAB-AA7E-9E752A8FF7DF}" destId="{6EC8A039-98BD-4DF0-BC14-C49529F5C536}" srcOrd="0" destOrd="0" presId="urn:microsoft.com/office/officeart/2018/2/layout/IconVerticalSolidList"/>
    <dgm:cxn modelId="{D5C6F817-B084-45B9-AB2F-577B939FDD3F}" type="presParOf" srcId="{0ED5A3C0-C004-4EAB-AA7E-9E752A8FF7DF}" destId="{D76AF5B0-2736-4B65-8998-D251D1F47524}" srcOrd="1" destOrd="0" presId="urn:microsoft.com/office/officeart/2018/2/layout/IconVerticalSolidList"/>
    <dgm:cxn modelId="{0022011B-4395-46B5-A394-C0DAC904BFED}" type="presParOf" srcId="{0ED5A3C0-C004-4EAB-AA7E-9E752A8FF7DF}" destId="{F6B90BD2-7656-4441-90EB-8854BA4F7C4C}" srcOrd="2" destOrd="0" presId="urn:microsoft.com/office/officeart/2018/2/layout/IconVerticalSolidList"/>
    <dgm:cxn modelId="{3F66D92D-C37F-4239-B20C-CC3043B1A52E}" type="presParOf" srcId="{0ED5A3C0-C004-4EAB-AA7E-9E752A8FF7DF}" destId="{6BA04E92-93C3-43AE-9322-CD38F0B77BF2}" srcOrd="3" destOrd="0" presId="urn:microsoft.com/office/officeart/2018/2/layout/IconVerticalSolidList"/>
    <dgm:cxn modelId="{91D98DFC-493B-440A-9834-7A987A4662B4}" type="presParOf" srcId="{AA9FB895-2B7B-4267-A57E-1B1BC8714F48}" destId="{554CACF0-0DF4-46E3-A38F-D146FB396CBB}" srcOrd="1" destOrd="0" presId="urn:microsoft.com/office/officeart/2018/2/layout/IconVerticalSolidList"/>
    <dgm:cxn modelId="{8D71DCAA-44FD-4293-ADBE-FDC7546FB92E}" type="presParOf" srcId="{AA9FB895-2B7B-4267-A57E-1B1BC8714F48}" destId="{86F47EB6-34E2-45B2-91A8-B14613283F7B}" srcOrd="2" destOrd="0" presId="urn:microsoft.com/office/officeart/2018/2/layout/IconVerticalSolidList"/>
    <dgm:cxn modelId="{B4F16C22-93DA-4BD1-A7A6-F39372F0B624}" type="presParOf" srcId="{86F47EB6-34E2-45B2-91A8-B14613283F7B}" destId="{2E203F45-5325-49AF-AA6C-7B405744BB52}" srcOrd="0" destOrd="0" presId="urn:microsoft.com/office/officeart/2018/2/layout/IconVerticalSolidList"/>
    <dgm:cxn modelId="{3D1A57E1-2353-40CE-8FB4-AEAD35F79281}" type="presParOf" srcId="{86F47EB6-34E2-45B2-91A8-B14613283F7B}" destId="{9D4C4D31-7F28-4C76-B2AD-40B143FF3399}" srcOrd="1" destOrd="0" presId="urn:microsoft.com/office/officeart/2018/2/layout/IconVerticalSolidList"/>
    <dgm:cxn modelId="{91A6D264-2797-458F-B8CE-E594F6C8A4C5}" type="presParOf" srcId="{86F47EB6-34E2-45B2-91A8-B14613283F7B}" destId="{74A0F231-CB49-4C00-B58A-767A889FC266}" srcOrd="2" destOrd="0" presId="urn:microsoft.com/office/officeart/2018/2/layout/IconVerticalSolidList"/>
    <dgm:cxn modelId="{8195CD83-733B-4037-9FCC-D118229B5AF3}" type="presParOf" srcId="{86F47EB6-34E2-45B2-91A8-B14613283F7B}" destId="{34909099-7FA4-4C84-A505-3AEECDC838D1}" srcOrd="3" destOrd="0" presId="urn:microsoft.com/office/officeart/2018/2/layout/IconVerticalSolidList"/>
    <dgm:cxn modelId="{6CF6A5F0-9849-4084-8DB7-41C5E287B9C3}" type="presParOf" srcId="{AA9FB895-2B7B-4267-A57E-1B1BC8714F48}" destId="{1A46518D-56FD-4EBA-87D6-4282870C5EE9}" srcOrd="3" destOrd="0" presId="urn:microsoft.com/office/officeart/2018/2/layout/IconVerticalSolidList"/>
    <dgm:cxn modelId="{48063F00-E65F-4592-9329-4CCCFE6667F9}" type="presParOf" srcId="{AA9FB895-2B7B-4267-A57E-1B1BC8714F48}" destId="{FFCC45C7-C2CB-4412-ACD3-CAF29A7D20DA}" srcOrd="4" destOrd="0" presId="urn:microsoft.com/office/officeart/2018/2/layout/IconVerticalSolidList"/>
    <dgm:cxn modelId="{70A0F1CD-3CF3-4048-875B-F8F47D8D52D8}" type="presParOf" srcId="{FFCC45C7-C2CB-4412-ACD3-CAF29A7D20DA}" destId="{08FBE224-F6F2-4E4F-BCB5-45A91374A720}" srcOrd="0" destOrd="0" presId="urn:microsoft.com/office/officeart/2018/2/layout/IconVerticalSolidList"/>
    <dgm:cxn modelId="{C26C9B97-8875-4DDA-BFF3-B243A210D92A}" type="presParOf" srcId="{FFCC45C7-C2CB-4412-ACD3-CAF29A7D20DA}" destId="{02EEADB0-961A-4C7A-8EA7-608FC07DF46D}" srcOrd="1" destOrd="0" presId="urn:microsoft.com/office/officeart/2018/2/layout/IconVerticalSolidList"/>
    <dgm:cxn modelId="{02ABF234-D650-4F46-B2F1-530128BD6EB3}" type="presParOf" srcId="{FFCC45C7-C2CB-4412-ACD3-CAF29A7D20DA}" destId="{61E27B68-D7CA-4474-BA74-D6475F73BEAC}" srcOrd="2" destOrd="0" presId="urn:microsoft.com/office/officeart/2018/2/layout/IconVerticalSolidList"/>
    <dgm:cxn modelId="{34EEF22B-A9EB-4A01-B6A0-AFF8D57CBD93}" type="presParOf" srcId="{FFCC45C7-C2CB-4412-ACD3-CAF29A7D20DA}" destId="{BF022673-4C31-4FEB-AEA2-52921FC8CF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8A039-98BD-4DF0-BC14-C49529F5C536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AF5B0-2736-4B65-8998-D251D1F47524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04E92-93C3-43AE-9322-CD38F0B77BF2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Dialogue does not tune out views that are in disagreement </a:t>
          </a:r>
        </a:p>
      </dsp:txBody>
      <dsp:txXfrm>
        <a:off x="1435590" y="531"/>
        <a:ext cx="9080009" cy="1242935"/>
      </dsp:txXfrm>
    </dsp:sp>
    <dsp:sp modelId="{2E203F45-5325-49AF-AA6C-7B405744BB52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C4D31-7F28-4C76-B2AD-40B143FF3399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09099-7FA4-4C84-A505-3AEECDC838D1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Dialogue does not marshal arguments to rebut</a:t>
          </a:r>
        </a:p>
      </dsp:txBody>
      <dsp:txXfrm>
        <a:off x="1435590" y="1554201"/>
        <a:ext cx="9080009" cy="1242935"/>
      </dsp:txXfrm>
    </dsp:sp>
    <dsp:sp modelId="{08FBE224-F6F2-4E4F-BCB5-45A91374A720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EADB0-961A-4C7A-8EA7-608FC07DF46D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22673-4C31-4FEB-AEA2-52921FC8CFC5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Dialogue does not seek reinforcement to own prejudices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A34F6-1DF6-A849-A317-956138E38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C324B-D0C0-1D47-9B2D-D541D5559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5F6A6-9013-B944-B563-4D457016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C824-72A3-4E49-AF54-FE9774B070D1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3AB39-6A61-A343-9D8F-86A17791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44DC0-B3A7-1344-A447-56B0783F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112-846F-4F44-BA9C-D67E73F3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7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A0DF-0DD4-2B47-8D97-132FA5972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8AD56-AEC4-AB44-A75C-015A80FAC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F141-897B-AD48-9B67-CD0BDA5D4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C824-72A3-4E49-AF54-FE9774B070D1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FC24C-E1E5-8E4E-9DB5-557CD163C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D3C88-6838-9342-B942-3D1873B5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112-846F-4F44-BA9C-D67E73F3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9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5BA3B-59AA-0E44-8BFD-3462A15FE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F7A567-2059-9F44-AC38-81E3F8FCD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E0EA5-79B7-4143-B31A-ECFD56D8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C824-72A3-4E49-AF54-FE9774B070D1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2B98E-1EA9-1744-89DF-D8964BC21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75E97-AA57-3347-8746-0C9D08CE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112-846F-4F44-BA9C-D67E73F3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0EFAB-2BDF-DA40-ADE3-D949BFF58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DE4C1-D790-BE48-B00A-AEF6FBC7E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0ACC9-BEB6-D54A-BB2E-6651BBAFB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C824-72A3-4E49-AF54-FE9774B070D1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1F6BB-7A78-804A-8E62-F170D77BA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E845F-C241-FA46-801A-637E0F15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112-846F-4F44-BA9C-D67E73F3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3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B1C84-6295-AA47-9FCC-15CD3CF9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9B880-2FF0-1E4A-9E7E-9BD2555FB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58CE4-B486-4140-B4BF-F03DE2009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C824-72A3-4E49-AF54-FE9774B070D1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94E27-8DD6-D443-A0D3-6D9A1A84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26574-256B-0248-8A7B-7786BB2A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112-846F-4F44-BA9C-D67E73F3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7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B06-2F58-8B4C-BD25-DBC4C485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325BE-3FBF-7C4A-9EF0-FCF1EF086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90B674-819C-7148-87BD-3980D2903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03D95-12AA-654E-AC11-09F035BF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C824-72A3-4E49-AF54-FE9774B070D1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5B6A4-BC54-0249-BE74-C8C982521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8812B-F90C-D44F-93AB-17B66F87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112-846F-4F44-BA9C-D67E73F3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8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EC811-03D0-0A41-A9F2-D1364E8A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6F242-B317-6647-9980-046E56BE5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70986-4799-FE4D-8269-E7564CD3E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048C33-95F1-FF43-B843-6BEC3E5BCA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193A9-2D74-504B-892B-0EE222B30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A8DA4D-97FD-DB48-A7D0-30A3922CE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C824-72A3-4E49-AF54-FE9774B070D1}" type="datetimeFigureOut">
              <a:rPr lang="en-US" smtClean="0"/>
              <a:t>1/14/20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13C5A3-55D5-D84B-AF2D-16E000CB3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6DA6DC-1989-C24C-9013-E0BE880B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112-846F-4F44-BA9C-D67E73F3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7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D550-94F7-7C4E-BE87-CD5A06523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5661E-D871-D646-9D08-403A12586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C824-72A3-4E49-AF54-FE9774B070D1}" type="datetimeFigureOut">
              <a:rPr lang="en-US" smtClean="0"/>
              <a:t>1/14/20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48A1B-D202-0C45-872E-6ECF424B0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A8BA9-F654-6049-BCA0-5408EAFD6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112-846F-4F44-BA9C-D67E73F3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7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2358DB-1DF4-F747-B9D4-B4C04379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C824-72A3-4E49-AF54-FE9774B070D1}" type="datetimeFigureOut">
              <a:rPr lang="en-US" smtClean="0"/>
              <a:t>1/14/20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C02D6C-53B2-594F-8BA6-68474BD7E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6CBC3-2E58-1F4B-8777-583083E2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112-846F-4F44-BA9C-D67E73F3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4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14BF9-E0C8-C547-8863-AF5575C4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C2EC4-81D9-044E-AF6A-A3498AFA7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6775C-170B-C043-922A-B5459466B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0A226-320E-1A4F-A902-C1DE8679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C824-72A3-4E49-AF54-FE9774B070D1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8982E-F307-FF41-AD93-7A3C18D65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9F429-0940-1544-9275-372AD65B6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112-846F-4F44-BA9C-D67E73F3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2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E75D-2B3E-094E-964A-AFC37B74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42E26D-57FA-BE47-8E5D-3E9666468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D25E9-81DC-A045-8E48-5DE9CC75B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42072-0BA6-A048-9EFA-2A58CB947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C824-72A3-4E49-AF54-FE9774B070D1}" type="datetimeFigureOut">
              <a:rPr lang="en-US" smtClean="0"/>
              <a:t>1/14/20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F9FFF-B30B-824F-A119-1AE94BA32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FEAA7-6E6E-A94E-90D3-46EE239F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D112-846F-4F44-BA9C-D67E73F3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CC92E1-1928-3340-AA6E-49C08C16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E9F51-8875-9F40-A24E-44187BBF2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A08A6-B01C-234F-88A2-9F42062AC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3C824-72A3-4E49-AF54-FE9774B070D1}" type="datetimeFigureOut">
              <a:rPr lang="en-US" smtClean="0"/>
              <a:t>1/14/20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8B753-3AF7-934B-84ED-F45377F53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E4054-D6FC-474F-B251-47F2ABE51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CD112-846F-4F44-BA9C-D67E73F3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3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51D98CAC-3EFF-4342-BD5A-6C0E8CAB4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520700"/>
            <a:ext cx="10515600" cy="3486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4A041E-02E7-1A47-8274-628BEF12E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58852"/>
            <a:ext cx="10515600" cy="2514597"/>
          </a:xfrm>
        </p:spPr>
        <p:txBody>
          <a:bodyPr anchor="b">
            <a:normAutofit fontScale="90000"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Dynamic Classroom Dialogue: </a:t>
            </a:r>
            <a:r>
              <a:rPr lang="en-US" sz="5600" dirty="0">
                <a:solidFill>
                  <a:srgbClr val="FFFFFF"/>
                </a:solidFill>
              </a:rPr>
              <a:t>Can Students be Engaged Beyond Discussion?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F6D256-83FF-194B-A163-720A98681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0324" y="4305300"/>
            <a:ext cx="9585326" cy="145415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Lily Conference (January 2020)</a:t>
            </a:r>
          </a:p>
          <a:p>
            <a:r>
              <a:rPr lang="en-US" sz="3200" dirty="0"/>
              <a:t>Roxanne Long, Ph.D.</a:t>
            </a:r>
          </a:p>
          <a:p>
            <a:r>
              <a:rPr lang="en-US" sz="3200" dirty="0"/>
              <a:t>University of North Texas</a:t>
            </a:r>
          </a:p>
        </p:txBody>
      </p:sp>
    </p:spTree>
    <p:extLst>
      <p:ext uri="{BB962C8B-B14F-4D97-AF65-F5344CB8AC3E}">
        <p14:creationId xmlns:p14="http://schemas.microsoft.com/office/powerpoint/2010/main" val="941596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DIALOGUE 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1) Civil at all times</a:t>
            </a:r>
          </a:p>
          <a:p>
            <a:pPr marL="0" indent="0">
              <a:buNone/>
            </a:pPr>
            <a:r>
              <a:rPr lang="en-US" dirty="0"/>
              <a:t>2) Dialogue </a:t>
            </a:r>
            <a:r>
              <a:rPr lang="en-US" u="sng" dirty="0"/>
              <a:t>not</a:t>
            </a:r>
            <a:r>
              <a:rPr lang="en-US" dirty="0"/>
              <a:t> debate</a:t>
            </a:r>
          </a:p>
          <a:p>
            <a:pPr marL="0" indent="0">
              <a:buNone/>
            </a:pPr>
            <a:r>
              <a:rPr lang="en-US" dirty="0"/>
              <a:t>3) Everyone is right mentality</a:t>
            </a:r>
          </a:p>
          <a:p>
            <a:pPr marL="0" indent="0">
              <a:buNone/>
            </a:pPr>
            <a:r>
              <a:rPr lang="en-US" dirty="0"/>
              <a:t>4) Welcoming of alternate perspectives for the sake of learning</a:t>
            </a:r>
          </a:p>
          <a:p>
            <a:pPr marL="0" indent="0">
              <a:buNone/>
            </a:pPr>
            <a:r>
              <a:rPr lang="en-US" dirty="0"/>
              <a:t>5) NO NAMES</a:t>
            </a:r>
          </a:p>
          <a:p>
            <a:pPr marL="0" indent="0">
              <a:buNone/>
            </a:pPr>
            <a:r>
              <a:rPr lang="en-US" dirty="0"/>
              <a:t>6) NO eye rolls, sarcasm, noises, etc.</a:t>
            </a:r>
          </a:p>
          <a:p>
            <a:pPr marL="0" indent="0">
              <a:buNone/>
            </a:pPr>
            <a:r>
              <a:rPr lang="en-US" dirty="0"/>
              <a:t>7) Breaks okay </a:t>
            </a:r>
          </a:p>
          <a:p>
            <a:pPr marL="0" indent="0">
              <a:buNone/>
            </a:pPr>
            <a:r>
              <a:rPr lang="en-US" dirty="0"/>
              <a:t>8) Confidence to participate</a:t>
            </a:r>
          </a:p>
          <a:p>
            <a:pPr marL="0" indent="0">
              <a:buNone/>
            </a:pPr>
            <a:r>
              <a:rPr lang="en-US" dirty="0"/>
              <a:t>9) </a:t>
            </a:r>
            <a:r>
              <a:rPr lang="en-US" dirty="0">
                <a:solidFill>
                  <a:srgbClr val="FF0000"/>
                </a:solidFill>
              </a:rPr>
              <a:t>CELL PHONE </a:t>
            </a:r>
            <a:r>
              <a:rPr lang="en-US" dirty="0"/>
              <a:t>policy </a:t>
            </a:r>
          </a:p>
          <a:p>
            <a:pPr marL="0" indent="0">
              <a:buNone/>
            </a:pPr>
            <a:r>
              <a:rPr lang="en-US" dirty="0"/>
              <a:t>10) Google’s Perfect Team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103766"/>
            <a:ext cx="1983494" cy="1550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99" y="3776870"/>
            <a:ext cx="3412435" cy="277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B800-1986-4043-B251-28F55058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/>
              <a:t>Steps to Effective Dialogue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8E0740-C8B1-6F47-B102-19C7590DB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421" y="2589086"/>
            <a:ext cx="4067125" cy="2755478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87AD6-5A4E-FD49-8D65-385D27AC8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4195221"/>
          </a:xfrm>
        </p:spPr>
        <p:txBody>
          <a:bodyPr anchor="ctr">
            <a:normAutofit fontScale="85000" lnSpcReduction="20000"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3600" dirty="0"/>
              <a:t>Listen with Empathy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/>
              <a:t>Accept others without Judgement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/>
              <a:t>Ask Questions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/>
              <a:t>Respond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 err="1"/>
              <a:t>Yankelovich</a:t>
            </a:r>
            <a:r>
              <a:rPr lang="en-US" sz="1100" dirty="0"/>
              <a:t>, D. (1999) </a:t>
            </a:r>
            <a:r>
              <a:rPr lang="en-US" sz="1100" b="1" dirty="0"/>
              <a:t>The Magic of Dialogue</a:t>
            </a:r>
            <a:r>
              <a:rPr lang="en-US" sz="1100" dirty="0"/>
              <a:t>. New York, NY: . Simon &amp; Schuster, Inc</a:t>
            </a:r>
          </a:p>
          <a:p>
            <a:pPr marL="0" indent="0">
              <a:buNone/>
            </a:pPr>
            <a:r>
              <a:rPr lang="en-US" sz="1100" dirty="0"/>
              <a:t>Adapted from Brenda McCoy, PhD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2091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30CAA-6248-894F-B25C-C5F52B584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AB5B6-7FC4-064E-872C-CDA09A94F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Bakhtin, M. (1981). The dialogic imagination: Four essays. Austin: University of Texas Press.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Duhigg, C. (2016, Feb. 25). What Google Learned from its Quest to Build the Perfect Team. </a:t>
            </a:r>
            <a:r>
              <a:rPr lang="en-US" i="1" dirty="0"/>
              <a:t>The New York Times Work Issue.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Elkind, D.H. &amp; Sweet, F. (1997). The Socratic Approach to Character Education. </a:t>
            </a:r>
            <a:r>
              <a:rPr lang="en-US" i="1" dirty="0"/>
              <a:t>Educational Leadership, 54</a:t>
            </a:r>
            <a:r>
              <a:rPr lang="en-US" dirty="0"/>
              <a:t>, 56-59.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Howe, C. &amp; Abedin, M. (2013). Classroom dialogue: a systematic review across four decades of research.  </a:t>
            </a:r>
            <a:r>
              <a:rPr lang="en-US" i="1" dirty="0"/>
              <a:t>Cambridge Journal of Education, 43,</a:t>
            </a:r>
            <a:r>
              <a:rPr lang="en-US" dirty="0"/>
              <a:t> 325-356.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/>
              <a:t>Liberali</a:t>
            </a:r>
            <a:r>
              <a:rPr lang="en-US" dirty="0"/>
              <a:t>, F. (2017). Commentary: Analyzing classroom dialogue to create changes in school. </a:t>
            </a:r>
            <a:r>
              <a:rPr lang="en-US" i="1" dirty="0"/>
              <a:t>Learning and Instruction, 48,</a:t>
            </a:r>
            <a:r>
              <a:rPr lang="en-US" dirty="0"/>
              <a:t> 66-69.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Van der Veen, C. &amp; Van </a:t>
            </a:r>
            <a:r>
              <a:rPr lang="en-US" dirty="0" err="1"/>
              <a:t>Oers</a:t>
            </a:r>
            <a:r>
              <a:rPr lang="en-US" dirty="0"/>
              <a:t>, B. (2017). Advance in research on classroom dialogue: learning outcomes and assessments. </a:t>
            </a:r>
            <a:r>
              <a:rPr lang="en-US" i="1" dirty="0"/>
              <a:t>Learning and Instruction, 48,</a:t>
            </a:r>
            <a:r>
              <a:rPr lang="en-US" dirty="0"/>
              <a:t> 1-4.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Webb,  N.M. (2009). The teacher’s role in promoting collaborative dialogue in the classroom. </a:t>
            </a:r>
            <a:r>
              <a:rPr lang="en-US" i="1" dirty="0"/>
              <a:t>British Journal of Educational Psychology, 79,</a:t>
            </a:r>
            <a:r>
              <a:rPr lang="en-US" dirty="0"/>
              <a:t> 1-28.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/>
              <a:t>Yankelovich</a:t>
            </a:r>
            <a:r>
              <a:rPr lang="en-US" dirty="0"/>
              <a:t>, D. (1999) </a:t>
            </a:r>
            <a:r>
              <a:rPr lang="en-US" b="1" dirty="0"/>
              <a:t>The Magic of Dialogue</a:t>
            </a:r>
            <a:r>
              <a:rPr lang="en-US" dirty="0"/>
              <a:t>. New York, NY: . Simon &amp; Schuster, Inc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4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0885E-981A-AA47-B0AA-043852D5F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SMALL GROUP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28A18-9BBD-2B4A-BA01-7E0B81331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3" y="1800665"/>
            <a:ext cx="8076028" cy="4642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Four decades of research show positive effects </a:t>
            </a:r>
          </a:p>
          <a:p>
            <a:pPr marL="0" indent="0">
              <a:buNone/>
            </a:pPr>
            <a:r>
              <a:rPr lang="en-US" sz="2400" dirty="0"/>
              <a:t>Theoretical framework</a:t>
            </a:r>
          </a:p>
          <a:p>
            <a:pPr marL="457200" lvl="1" indent="0">
              <a:buNone/>
            </a:pPr>
            <a:r>
              <a:rPr lang="en-US" dirty="0"/>
              <a:t>(cognitive elaboration, cognitive conflict, expert to non-expert, co-construction)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Prepare 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Status Relationships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Assign Groups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Structured Controversy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r>
              <a:rPr lang="en-US" sz="1000" dirty="0"/>
              <a:t>Webb,  N.M. (2009). The teacher’s role in promoting collaborative dialogue in the classroom. </a:t>
            </a:r>
            <a:r>
              <a:rPr lang="en-US" sz="1000" i="1" dirty="0"/>
              <a:t>British Journal of Educational Psychology, 79,</a:t>
            </a:r>
            <a:r>
              <a:rPr lang="en-US" sz="1000" dirty="0"/>
              <a:t> 1-28.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E88119FF-C1B6-48E9-94CE-A303189EE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2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737D-5388-754E-9CE0-96B90B5FF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sz="4100" dirty="0"/>
              <a:t>Dialogue versus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7607F-1764-AD49-A956-BB74A43E6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186610"/>
            <a:ext cx="3651466" cy="4037210"/>
          </a:xfrm>
        </p:spPr>
        <p:txBody>
          <a:bodyPr>
            <a:normAutofit fontScale="55000" lnSpcReduction="20000"/>
          </a:bodyPr>
          <a:lstStyle/>
          <a:p>
            <a:endParaRPr lang="en-US" sz="2200" dirty="0"/>
          </a:p>
          <a:p>
            <a:pPr marL="457200" indent="-457200">
              <a:buFont typeface="+mj-lt"/>
              <a:buAutoNum type="arabicParenR"/>
            </a:pPr>
            <a:r>
              <a:rPr lang="en-US" sz="3300" dirty="0"/>
              <a:t>Dialogue listens with empathy</a:t>
            </a:r>
          </a:p>
          <a:p>
            <a:pPr marL="457200" indent="-457200">
              <a:buFont typeface="+mj-lt"/>
              <a:buAutoNum type="arabicParenR"/>
            </a:pPr>
            <a:endParaRPr lang="en-US" sz="3300" dirty="0"/>
          </a:p>
          <a:p>
            <a:pPr marL="457200" indent="-457200">
              <a:buFont typeface="+mj-lt"/>
              <a:buAutoNum type="arabicParenR"/>
            </a:pPr>
            <a:r>
              <a:rPr lang="en-US" sz="3300" dirty="0"/>
              <a:t>Dialogue participants must be “equals”</a:t>
            </a:r>
          </a:p>
          <a:p>
            <a:pPr marL="457200" indent="-457200">
              <a:buFont typeface="+mj-lt"/>
              <a:buAutoNum type="arabicParenR"/>
            </a:pPr>
            <a:endParaRPr lang="en-US" sz="3300" dirty="0"/>
          </a:p>
          <a:p>
            <a:pPr marL="457200" indent="-457200">
              <a:buFont typeface="+mj-lt"/>
              <a:buAutoNum type="arabicParenR"/>
            </a:pPr>
            <a:r>
              <a:rPr lang="en-US" sz="3300" dirty="0"/>
              <a:t>Dialogue uncovers starting assumptions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pPr marL="0" indent="0">
              <a:buNone/>
            </a:pPr>
            <a:r>
              <a:rPr lang="en-US" sz="1600" dirty="0" err="1"/>
              <a:t>Yankelovich</a:t>
            </a:r>
            <a:r>
              <a:rPr lang="en-US" sz="1600" dirty="0"/>
              <a:t>, D. (1999) </a:t>
            </a:r>
            <a:r>
              <a:rPr lang="en-US" sz="1600" b="1" dirty="0"/>
              <a:t>The Magic of Dialogue</a:t>
            </a:r>
            <a:r>
              <a:rPr lang="en-US" sz="1600" dirty="0"/>
              <a:t>. New York, NY: . Simon &amp; Schuster, Inc</a:t>
            </a:r>
          </a:p>
          <a:p>
            <a:pPr marL="0" indent="0">
              <a:buNone/>
            </a:pPr>
            <a:r>
              <a:rPr lang="en-US" sz="1600" dirty="0"/>
              <a:t>Adapted from Brenda McCoy, PhD</a:t>
            </a:r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B32EAB-F8D9-684A-8702-93F6682FC4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32" b="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6694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BE369-F1B9-8F43-9620-A64EE3F7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ighlight>
                  <a:srgbClr val="008080"/>
                </a:highlight>
              </a:rPr>
              <a:t>Classroom Dialogue: A Systematic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737B3-087C-DE4C-BAF2-4DC2F25DF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40 years of empirical research</a:t>
            </a:r>
          </a:p>
          <a:p>
            <a:pPr marL="0" indent="0">
              <a:buNone/>
            </a:pPr>
            <a:r>
              <a:rPr lang="en-US" dirty="0"/>
              <a:t>Single classroom, content controlled, all modalities, recordings, IRF, dialogic interaction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TAKE AWAYS:</a:t>
            </a:r>
          </a:p>
          <a:p>
            <a:r>
              <a:rPr lang="en-US" dirty="0"/>
              <a:t>Crucial for Effective Pedagogy</a:t>
            </a:r>
          </a:p>
          <a:p>
            <a:r>
              <a:rPr lang="en-US" dirty="0"/>
              <a:t>Dialogue makes exchange of competing ideas possible</a:t>
            </a:r>
          </a:p>
          <a:p>
            <a:r>
              <a:rPr lang="en-US" dirty="0"/>
              <a:t>Small group student-student richness of student contribution</a:t>
            </a:r>
          </a:p>
          <a:p>
            <a:r>
              <a:rPr lang="en-US" dirty="0"/>
              <a:t>Non-evaluative feedback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100" dirty="0"/>
              <a:t>Bakhtin, M. (1981). The dialogic imagination: Four essays. Austin: University of Texas Press.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100" dirty="0"/>
              <a:t>Howe, C. &amp; Abedin, M. (2013). Classroom dialogue: a systematic review across four decades of research.  </a:t>
            </a:r>
            <a:r>
              <a:rPr lang="en-US" sz="1100" i="1" dirty="0"/>
              <a:t>Cambridge Journal of Education, 43,</a:t>
            </a:r>
            <a:r>
              <a:rPr lang="en-US" sz="1100" dirty="0"/>
              <a:t> 325-356.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5546A-2FE7-3242-B9F9-BBC57344B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Starting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6A4F2-83EE-B048-8623-C1D7B3118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70000" lnSpcReduction="20000"/>
          </a:bodyPr>
          <a:lstStyle/>
          <a:p>
            <a:endParaRPr lang="en-US" sz="2000" dirty="0"/>
          </a:p>
          <a:p>
            <a:r>
              <a:rPr lang="en-US" sz="4100" dirty="0"/>
              <a:t>Treat all assumptions with respect</a:t>
            </a:r>
          </a:p>
          <a:p>
            <a:pPr marL="0" indent="0">
              <a:buNone/>
            </a:pPr>
            <a:endParaRPr lang="en-US" sz="4100" dirty="0"/>
          </a:p>
          <a:p>
            <a:r>
              <a:rPr lang="en-US" sz="4100" dirty="0"/>
              <a:t>Examine personal assumptions and identify those of others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300" dirty="0" err="1"/>
              <a:t>Yankelovich</a:t>
            </a:r>
            <a:r>
              <a:rPr lang="en-US" sz="1300" dirty="0"/>
              <a:t>, D. (1999) </a:t>
            </a:r>
            <a:r>
              <a:rPr lang="en-US" sz="1300" b="1" dirty="0"/>
              <a:t>The Magic of Dialogue</a:t>
            </a:r>
            <a:r>
              <a:rPr lang="en-US" sz="1300" dirty="0"/>
              <a:t>. New York, NY: . Simon &amp; Schuster, Inc</a:t>
            </a:r>
          </a:p>
          <a:p>
            <a:pPr marL="0" indent="0">
              <a:buNone/>
            </a:pPr>
            <a:r>
              <a:rPr lang="en-US" sz="1300" dirty="0"/>
              <a:t>Adapted from Brenda McCoy, PhD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4D8204-775E-B94B-A30A-069D66C19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5" r="-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3D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4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FE555-1D48-8C4F-9FB3-76EF7E68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Dialogue versus Debate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CEAD09-0B94-472B-B0D3-19C8D1AC6D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6713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7827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438B-7D83-9D4F-8DB6-9F0EABB69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Definition of Dialogue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92992-1024-2940-84F2-B57DE6971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dirty="0"/>
              <a:t>A process of seeking mutual understanding</a:t>
            </a:r>
          </a:p>
          <a:p>
            <a:r>
              <a:rPr lang="en-US" dirty="0"/>
              <a:t>Internalize the views of the other</a:t>
            </a:r>
          </a:p>
          <a:p>
            <a:r>
              <a:rPr lang="en-US" dirty="0"/>
              <a:t>Strengthen relationships and solve problems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900" dirty="0" err="1"/>
              <a:t>Yankelovich</a:t>
            </a:r>
            <a:r>
              <a:rPr lang="en-US" sz="900" dirty="0"/>
              <a:t>, D. (1999) </a:t>
            </a:r>
            <a:r>
              <a:rPr lang="en-US" sz="900" b="1" dirty="0"/>
              <a:t>The Magic of Dialogue</a:t>
            </a:r>
            <a:r>
              <a:rPr lang="en-US" sz="900" dirty="0"/>
              <a:t>. New York, NY: . Simon &amp; Schuster, Inc</a:t>
            </a:r>
          </a:p>
          <a:p>
            <a:pPr marL="0" indent="0">
              <a:buNone/>
            </a:pPr>
            <a:r>
              <a:rPr lang="en-US" sz="900" dirty="0"/>
              <a:t>Adapted from Brenda McCoy, PhD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D02E3-B1F4-7E41-9CB1-DD72577A9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3" r="3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2820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A474011-A49D-4C7A-BF41-0ACD0A269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A2E47-91B7-944C-80AD-9010FAB87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44332"/>
            <a:ext cx="3558466" cy="1645920"/>
          </a:xfrm>
        </p:spPr>
        <p:txBody>
          <a:bodyPr>
            <a:normAutofit/>
          </a:bodyPr>
          <a:lstStyle/>
          <a:p>
            <a:r>
              <a:rPr lang="en-US" sz="3200" dirty="0"/>
              <a:t>We Need Dialogue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D154C-9235-A94B-A529-DFF75375B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4" y="435232"/>
            <a:ext cx="11164824" cy="34890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5258990"/>
            <a:ext cx="1463040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2602E-7123-5D4F-A099-83EED49AA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0" y="4218905"/>
            <a:ext cx="6007608" cy="2526452"/>
          </a:xfrm>
        </p:spPr>
        <p:txBody>
          <a:bodyPr anchor="ctr">
            <a:normAutofit fontScale="32500" lnSpcReduction="20000"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6200" dirty="0"/>
              <a:t>Eroding social bonds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6200" dirty="0"/>
              <a:t>Rise of impersonal transactions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6200" dirty="0"/>
              <a:t>Increasing diversity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6200" dirty="0"/>
              <a:t>Less unquestioned authority in the workplace and other institutions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300" dirty="0" err="1"/>
              <a:t>Yankelovich</a:t>
            </a:r>
            <a:r>
              <a:rPr lang="en-US" sz="2300" dirty="0"/>
              <a:t>, D. (1999) </a:t>
            </a:r>
            <a:r>
              <a:rPr lang="en-US" sz="2300" b="1" dirty="0"/>
              <a:t>The Magic of Dialogue</a:t>
            </a:r>
            <a:r>
              <a:rPr lang="en-US" sz="2300" dirty="0"/>
              <a:t>. New York, NY: . Simon &amp; Schuster, Inc</a:t>
            </a:r>
          </a:p>
          <a:p>
            <a:pPr marL="0" indent="0">
              <a:buNone/>
            </a:pPr>
            <a:r>
              <a:rPr lang="en-US" sz="2300" dirty="0"/>
              <a:t>Adapted from Brenda McCoy, PhD</a:t>
            </a:r>
          </a:p>
          <a:p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12503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8244-8135-E64B-B9D8-EAB45CA57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versus Individual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C2EBF-4DBC-2949-847B-C8DED63CA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Try It : )</a:t>
            </a:r>
          </a:p>
        </p:txBody>
      </p:sp>
    </p:spTree>
    <p:extLst>
      <p:ext uri="{BB962C8B-B14F-4D97-AF65-F5344CB8AC3E}">
        <p14:creationId xmlns:p14="http://schemas.microsoft.com/office/powerpoint/2010/main" val="2808715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583</Words>
  <Application>Microsoft Macintosh PowerPoint</Application>
  <PresentationFormat>Widescreen</PresentationFormat>
  <Paragraphs>113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Dynamic Classroom Dialogue: Can Students be Engaged Beyond Discussion?</vt:lpstr>
      <vt:lpstr>SMALL GROUP METHOD</vt:lpstr>
      <vt:lpstr>Dialogue versus Discussion</vt:lpstr>
      <vt:lpstr>Classroom Dialogue: A Systematic Review</vt:lpstr>
      <vt:lpstr>Starting Assumptions</vt:lpstr>
      <vt:lpstr>Dialogue versus Debate</vt:lpstr>
      <vt:lpstr>Definition of Dialogue</vt:lpstr>
      <vt:lpstr>We Need Dialogue</vt:lpstr>
      <vt:lpstr>Social versus Individual Demonstration</vt:lpstr>
      <vt:lpstr>CLASS DIALOGUE GROUND RULES</vt:lpstr>
      <vt:lpstr>Steps to Effective Dialogue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Classroom Dialogue: Can Students be Engaged Beyond Discussion?</dc:title>
  <dc:creator>Microsoft Office User</dc:creator>
  <cp:lastModifiedBy>Microsoft Office User</cp:lastModifiedBy>
  <cp:revision>10</cp:revision>
  <dcterms:created xsi:type="dcterms:W3CDTF">2020-01-07T22:17:16Z</dcterms:created>
  <dcterms:modified xsi:type="dcterms:W3CDTF">2020-01-14T16:34:33Z</dcterms:modified>
</cp:coreProperties>
</file>