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69" r:id="rId16"/>
    <p:sldId id="270" r:id="rId17"/>
    <p:sldId id="271" r:id="rId18"/>
    <p:sldId id="273" r:id="rId19"/>
    <p:sldId id="274" r:id="rId20"/>
    <p:sldId id="272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2"/>
  </p:normalViewPr>
  <p:slideViewPr>
    <p:cSldViewPr snapToGrid="0" snapToObjects="1">
      <p:cViewPr>
        <p:scale>
          <a:sx n="100" d="100"/>
          <a:sy n="100" d="100"/>
        </p:scale>
        <p:origin x="100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03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64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10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99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67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667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784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68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7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578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22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DE97A-844B-A24E-9DDF-7B21871E8063}" type="datetimeFigureOut">
              <a:rPr lang="en-US" smtClean="0"/>
              <a:t>1/6/20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748E3E5-DB74-1740-9554-BD1202D6607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0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co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apsim.com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ei.umn.edu/support-" TargetMode="External"/><Relationship Id="rId2" Type="http://schemas.openxmlformats.org/officeDocument/2006/relationships/hyperlink" Target="https://cft.vanderbilt.edu/guides-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D4B9-77FB-7F4A-A6F0-9557501A30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Alternative and Innovative Exam Formats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4933B-D636-984B-9F21-39397AB62D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/>
              <a:t>Lucinda L. Parmer, Ph.D.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5685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9EC98-23C7-3A4A-8490-5E83DA33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Retake policies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470686-DC2C-DD46-8BC1-21492CF1FA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1665" y="2017342"/>
            <a:ext cx="3814977" cy="3749040"/>
          </a:xfrm>
          <a:effectLst>
            <a:glow rad="25400">
              <a:schemeClr val="accent3">
                <a:lumMod val="75000"/>
                <a:alpha val="40000"/>
              </a:schemeClr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A913D4-93D8-6D43-BBD1-6DAB5D330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0" y="2017342"/>
            <a:ext cx="5054329" cy="404055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provide students with the opportunity to repeat an exam</a:t>
            </a:r>
          </a:p>
          <a:p>
            <a:endParaRPr lang="en-US" sz="2400" dirty="0"/>
          </a:p>
          <a:p>
            <a:r>
              <a:rPr lang="en-US" sz="2400" dirty="0"/>
              <a:t>can be the same exam or an alternative version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it decreases student anxiety and provides the opportunity for students to learn from their mistakes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66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FFF34-96B8-4B45-911E-8F04551B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Adding the option of explanation to a multiple-choice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4C398-13BC-1141-A97A-EB00D5E5D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900" y="2015732"/>
            <a:ext cx="10947399" cy="400406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400" dirty="0"/>
              <a:t>sometimes students feel that a multiple choice question can be interpreted in more than one way 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can be done on a case-by-case basis when student emails instructor questioning the correct answer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beneficial for instructors who like to use publisher test banks where errors are often made</a:t>
            </a:r>
          </a:p>
          <a:p>
            <a:pPr marL="0" lvl="0" indent="0">
              <a:buNone/>
            </a:pPr>
            <a:endParaRPr lang="en-US" sz="2400" dirty="0"/>
          </a:p>
          <a:p>
            <a:pPr lvl="0"/>
            <a:r>
              <a:rPr lang="en-US" sz="2400" dirty="0"/>
              <a:t>useful when there could be more than one correct answer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76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69B3B-ABA9-1C48-89DC-18B18E747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Replacing tests with summaries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7CA2D-7D4C-324B-B9D5-A5F8855550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require students to regularly write summaries of the class readings and lectures which include the main points, a critical reaction to the ideas, and a discussion of what’s most important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reflection term papers can also be used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EC326E-0E68-A44D-B47D-AD04B608CB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2900" y="2134975"/>
            <a:ext cx="4783161" cy="3200400"/>
          </a:xfrm>
          <a:effectLst>
            <a:glow rad="25400">
              <a:schemeClr val="accent3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59604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19DE78-9D24-F54B-9FA7-0CFA9715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Other alternative exam formats to consider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A81A1-30F6-2843-A253-EFC33E893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1649-D82E-AB48-8BE9-EABC0E6B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Project-based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17EA6-4A3A-384B-88E6-E63537548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have students work on a semester-long project highlighting the main ideas and concepts of the course curriculum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can use a scaffolding approach (or not) where students submit parts of the project all throughout the semester with a final draft due at the end of the semester/term</a:t>
            </a:r>
          </a:p>
        </p:txBody>
      </p:sp>
    </p:spTree>
    <p:extLst>
      <p:ext uri="{BB962C8B-B14F-4D97-AF65-F5344CB8AC3E}">
        <p14:creationId xmlns:p14="http://schemas.microsoft.com/office/powerpoint/2010/main" val="1974492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B861-8AC6-AD40-A297-4FE25A3E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Experiential-learning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BFBDA-A1DB-8F47-9D54-E7BB0ABBE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learning by doing; hands-on personal experiences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b="1" dirty="0"/>
              <a:t>Examples: </a:t>
            </a:r>
            <a:r>
              <a:rPr lang="en-US" sz="2200" dirty="0"/>
              <a:t>internships (paid or unpaid); job shadowing assignments; student consulting assignments – designing a company’s website</a:t>
            </a:r>
          </a:p>
          <a:p>
            <a:endParaRPr lang="en-US" sz="2200" dirty="0"/>
          </a:p>
          <a:p>
            <a:r>
              <a:rPr lang="en-US" sz="2200" dirty="0"/>
              <a:t>having students reflect on their experiences is important (i.e, written reflections or presentation reflections)</a:t>
            </a:r>
          </a:p>
        </p:txBody>
      </p:sp>
    </p:spTree>
    <p:extLst>
      <p:ext uri="{BB962C8B-B14F-4D97-AF65-F5344CB8AC3E}">
        <p14:creationId xmlns:p14="http://schemas.microsoft.com/office/powerpoint/2010/main" val="4272738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63DF3-19A4-C44C-8FD0-62BC9245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Gamification and </a:t>
            </a:r>
            <a:br>
              <a:rPr lang="en-US" b="1" dirty="0"/>
            </a:br>
            <a:r>
              <a:rPr lang="en-US" b="1" dirty="0"/>
              <a:t>Game-based learning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86F3AB-5E1C-E24A-A6B3-700DCF633A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0100" y="2263295"/>
            <a:ext cx="5285511" cy="2743200"/>
          </a:xfrm>
          <a:effectLst>
            <a:glow rad="25400">
              <a:schemeClr val="accent3">
                <a:lumMod val="75000"/>
                <a:alpha val="40000"/>
              </a:schemeClr>
            </a:glo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A47EA-F0C1-5241-80E6-81315D1D4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0" y="2017342"/>
            <a:ext cx="5359129" cy="395165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gamification is the process of applying game mechanics (points, levels, badges) to student learning</a:t>
            </a:r>
          </a:p>
          <a:p>
            <a:endParaRPr lang="en-US" sz="2400" dirty="0"/>
          </a:p>
          <a:p>
            <a:r>
              <a:rPr lang="en-US" sz="2400" dirty="0"/>
              <a:t>Examples: stock market games; </a:t>
            </a:r>
            <a:r>
              <a:rPr lang="en-US" sz="2400" dirty="0">
                <a:hlinkClick r:id="rId3"/>
              </a:rPr>
              <a:t>Kahoot!, </a:t>
            </a:r>
            <a:r>
              <a:rPr lang="en-US" sz="2400" dirty="0">
                <a:hlinkClick r:id="rId4"/>
              </a:rPr>
              <a:t>Capsim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worldwide revenues reached $2.6 billion in 2016, and will be $7.3 billion by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6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18A4-1950-4946-9775-C717FD674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Service-learning or </a:t>
            </a:r>
            <a:br>
              <a:rPr lang="en-US" b="1" dirty="0"/>
            </a:br>
            <a:r>
              <a:rPr lang="en-US" b="1" dirty="0"/>
              <a:t>community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150D4-BC8D-9A4D-89FD-6B4EC33F0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combines learning goals and community service in ways that can enhance both student growth and the common good (i.e., major student activities partnered with Goodwill, Habitat for Humanity, or a local Food Bank)</a:t>
            </a:r>
          </a:p>
          <a:p>
            <a:endParaRPr lang="en-US" sz="2200" dirty="0"/>
          </a:p>
          <a:p>
            <a:r>
              <a:rPr lang="en-US" sz="2200" dirty="0"/>
              <a:t>can be difficult to get set-up and approved through university</a:t>
            </a:r>
          </a:p>
        </p:txBody>
      </p:sp>
    </p:spTree>
    <p:extLst>
      <p:ext uri="{BB962C8B-B14F-4D97-AF65-F5344CB8AC3E}">
        <p14:creationId xmlns:p14="http://schemas.microsoft.com/office/powerpoint/2010/main" val="487769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B9BB-F970-4B41-8C22-DD97A49D3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Brainstorming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C4828-5F80-6545-825B-314C55559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4047022"/>
          </a:xfrm>
        </p:spPr>
        <p:txBody>
          <a:bodyPr>
            <a:normAutofit/>
          </a:bodyPr>
          <a:lstStyle/>
          <a:p>
            <a:r>
              <a:rPr lang="en-US" sz="2200" dirty="0"/>
              <a:t>in pairs/teams pick one alternative testing format and describe how you would be able to implement in into one of your classes; or..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explain how you have used one of these (or any other type of alternative testing format) in your class already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3BF646-60F2-2741-9882-9363C1954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9527" y="2201378"/>
            <a:ext cx="4645025" cy="3107092"/>
          </a:xfrm>
          <a:effectLst>
            <a:glow rad="25400">
              <a:schemeClr val="accent3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29259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7F80-36B5-8640-8F22-C106A864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Q&amp;A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6BB693-A43D-C945-99F5-86A704CE9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2877" y="2054225"/>
            <a:ext cx="5280677" cy="3449638"/>
          </a:xfrm>
          <a:effectLst>
            <a:glow rad="25400">
              <a:schemeClr val="accent3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956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D9F54-C41A-654F-B1E9-E677746F0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Hello and welcome to this 30-minute session at the Lilly Conference – Austin!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4E6799-DC4F-D44B-B1C7-2AF59FE59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3457" y="2206625"/>
            <a:ext cx="4599517" cy="3449638"/>
          </a:xfrm>
          <a:effectLst>
            <a:glow rad="76200">
              <a:schemeClr val="accent4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37090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085F-0390-A646-BEF5-C508D072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CF73B-94AC-4844-95A5-FC7060A08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2453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/>
              <a:t>Bandy, J. (n.d.). What is service learning or community engagement? Retrieved from 	Vanderbilt 	University Center for Teaching website: </a:t>
            </a:r>
            <a:r>
              <a:rPr lang="en-US" sz="2400" dirty="0">
                <a:hlinkClick r:id="rId2"/>
              </a:rPr>
              <a:t>https://cft.vanderbilt.edu/guides-</a:t>
            </a:r>
            <a:r>
              <a:rPr lang="en-US" sz="2400" dirty="0"/>
              <a:t>sub-	pages/teaching-through-community-engagement/</a:t>
            </a:r>
          </a:p>
          <a:p>
            <a:pPr marL="0" indent="0">
              <a:buNone/>
            </a:pPr>
            <a:r>
              <a:rPr lang="en-US" sz="2400" dirty="0"/>
              <a:t>Center for educational innovation. Advance your teaching. Engage your learners. (n.d.). 	Retrieved from University of Minnesota website: </a:t>
            </a:r>
            <a:r>
              <a:rPr lang="en-US" sz="2400" dirty="0">
                <a:hlinkClick r:id="rId3"/>
              </a:rPr>
              <a:t>https://cei.umn.edu/support-</a:t>
            </a:r>
            <a:r>
              <a:rPr lang="en-US" sz="2400" dirty="0"/>
              <a:t>	services/tutorials/integrated-aligned-course-design-course-design-resources/alternative</a:t>
            </a:r>
          </a:p>
          <a:p>
            <a:pPr marL="0" indent="0">
              <a:buNone/>
            </a:pPr>
            <a:r>
              <a:rPr lang="en-US" sz="2400" dirty="0"/>
              <a:t>[Transforming higher education through project-based learning]. (n.d.). Retrieved from Chronicle 	of Higher Education - Worcester Polytechnic Institute website: 	https://www.chronicle.com/paid-article/transforming-higher-education/185</a:t>
            </a:r>
          </a:p>
          <a:p>
            <a:pPr marL="0" indent="0">
              <a:buNone/>
            </a:pPr>
            <a:r>
              <a:rPr lang="en-US" sz="2400" dirty="0"/>
              <a:t>What is the experiential learning cycle? . (n.d.). Retrieved June 1, 2017, from Growth Engineering 	website: https://www.growthengineering.co.uk/what-is-experiential-learning/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44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AACE-9E7C-834C-96D4-1DDFA92D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C90A0-DA2F-3941-9BC5-78D109C45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6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5E033C-E788-1E48-BBDE-C96DBDEF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Alternative and Innovative Exam Formats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E2CC7B-8630-0E43-B0B9-3F49C6F09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Examples &amp; Explanations</a:t>
            </a:r>
          </a:p>
        </p:txBody>
      </p:sp>
    </p:spTree>
    <p:extLst>
      <p:ext uri="{BB962C8B-B14F-4D97-AF65-F5344CB8AC3E}">
        <p14:creationId xmlns:p14="http://schemas.microsoft.com/office/powerpoint/2010/main" val="22393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A8491-27F5-2E4E-96AD-2DF04EC1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Open Book Exams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17BB0B-CF7F-5E43-88AD-2647773C1C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222777"/>
            <a:ext cx="4645025" cy="3025221"/>
          </a:xfrm>
          <a:effectLst>
            <a:glow rad="25400">
              <a:schemeClr val="accent3">
                <a:lumMod val="75000"/>
                <a:alpha val="73000"/>
              </a:schemeClr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AFB75B-A9E2-E346-8685-B5660515EC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open book exams encourage students to learn to apply knowledge rather than memorize material and are less anxiety-provoking than regular tests.</a:t>
            </a:r>
          </a:p>
          <a:p>
            <a:endParaRPr lang="en-US" sz="2200" dirty="0"/>
          </a:p>
          <a:p>
            <a:r>
              <a:rPr lang="en-US" sz="2200" dirty="0"/>
              <a:t>can be done in both a face-to-face classroom or online/digital classroom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5B77C-E3D0-0D40-8F18-A6DD589059B6}"/>
              </a:ext>
            </a:extLst>
          </p:cNvPr>
          <p:cNvSpPr txBox="1"/>
          <p:nvPr/>
        </p:nvSpPr>
        <p:spPr>
          <a:xfrm>
            <a:off x="11601450" y="50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8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EB08C-B7BD-A843-B1A4-DA9B4D15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Crib sheets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BC815-22B0-C341-8F1C-180FB72B4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200" dirty="0"/>
              <a:t>allowing students to bring some notes on test day. The instructor can provide appropriate parameters and guidance</a:t>
            </a:r>
          </a:p>
          <a:p>
            <a:endParaRPr lang="en-US" sz="2200" dirty="0"/>
          </a:p>
          <a:p>
            <a:r>
              <a:rPr lang="en-US" sz="2200" dirty="0"/>
              <a:t>more commonly done in a face-to-face/hybrid classroom environment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7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4F89-B1B4-A24C-9E33-CA1E2EAA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Take Home 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25DD8-4EED-374C-BBA5-A6E7515D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200" dirty="0"/>
              <a:t>allows instructors to give students problems which will take longer than one class meeting to manage and/or require the students to use a variety of references</a:t>
            </a:r>
          </a:p>
          <a:p>
            <a:pPr lvl="0"/>
            <a:endParaRPr lang="en-US" sz="2200" dirty="0"/>
          </a:p>
          <a:p>
            <a:pPr lvl="0"/>
            <a:r>
              <a:rPr lang="en-US" sz="2200" dirty="0"/>
              <a:t>should have more challenging and time-consuming questions than a regular       in-class exam</a:t>
            </a:r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16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B5F9A-3828-6147-925D-A0801A3AE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Collaborative testing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05C11-9196-AD41-94A2-F4E79B3739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sz="2200" dirty="0"/>
              <a:t>have students take multiple choice tests in pairs or small teams</a:t>
            </a:r>
          </a:p>
          <a:p>
            <a:pPr lvl="0"/>
            <a:endParaRPr lang="en-US" sz="2200" dirty="0"/>
          </a:p>
          <a:p>
            <a:pPr lvl="0"/>
            <a:r>
              <a:rPr lang="en-US" sz="2200" dirty="0"/>
              <a:t>allows students to discuss the materials and ‘teach each other’ usually increases student learning of the material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03B058-D03D-5141-9C49-8B514D9899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0000" y="2363575"/>
            <a:ext cx="4924969" cy="2743200"/>
          </a:xfrm>
          <a:effectLst>
            <a:glow rad="25400">
              <a:schemeClr val="accent3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2094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2B207-9E9B-E743-960B-5D7171CA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Student portfolios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84AFC-3488-4749-86BF-C8F12DA65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ask students to prepare a collection of class assignments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because portfolios contain a collection of student work, they often provide a more accurate picture of a student’s achievement than a single test could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9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CC1E-1EB4-0F4B-893D-342F96DD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Performance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EDEB-A983-3B40-ABB7-04CAAE71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876821" cy="399136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sz="2600" dirty="0"/>
              <a:t>students are required to perform a complex skill or procedure, or create a product to demonstrate that they can apply the knowledge and skills they have learned</a:t>
            </a:r>
          </a:p>
          <a:p>
            <a:pPr marL="0" lvl="0" indent="0">
              <a:buNone/>
            </a:pPr>
            <a:endParaRPr lang="en-US" sz="2600" dirty="0"/>
          </a:p>
          <a:p>
            <a:pPr lvl="0"/>
            <a:r>
              <a:rPr lang="en-US" sz="2600" dirty="0"/>
              <a:t>the instructor observes and evaluates this process</a:t>
            </a:r>
          </a:p>
          <a:p>
            <a:pPr marL="0" lvl="0" indent="0">
              <a:buNone/>
            </a:pPr>
            <a:endParaRPr lang="en-US" sz="2600" dirty="0"/>
          </a:p>
          <a:p>
            <a:pPr lvl="0"/>
            <a:r>
              <a:rPr lang="en-US" sz="2600" b="1" dirty="0"/>
              <a:t>Examples: </a:t>
            </a:r>
            <a:r>
              <a:rPr lang="en-US" sz="2600" dirty="0"/>
              <a:t>science/lab courses; business courses to include ”Shark Tank” night; art/drama courses to include plays and performances</a:t>
            </a:r>
          </a:p>
          <a:p>
            <a:pPr lvl="0"/>
            <a:endParaRPr lang="en-US" sz="2600" dirty="0"/>
          </a:p>
          <a:p>
            <a:pPr lvl="0"/>
            <a:r>
              <a:rPr lang="en-US" sz="2600" dirty="0"/>
              <a:t>any course can use this technique – just get creative with it!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1334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{F28030D7-DF3D-5E41-8C1E-1D9A7AA1665A}tf10001119</Template>
  <TotalTime>200</TotalTime>
  <Words>860</Words>
  <Application>Microsoft Macintosh PowerPoint</Application>
  <PresentationFormat>Widescreen</PresentationFormat>
  <Paragraphs>85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Gill Sans MT</vt:lpstr>
      <vt:lpstr>Gallery</vt:lpstr>
      <vt:lpstr>Alternative and Innovative Exam Formats</vt:lpstr>
      <vt:lpstr>Hello and welcome to this 30-minute session at the Lilly Conference – Austin!</vt:lpstr>
      <vt:lpstr>Alternative and Innovative Exam Formats </vt:lpstr>
      <vt:lpstr>Open Book Exams</vt:lpstr>
      <vt:lpstr>Crib sheets</vt:lpstr>
      <vt:lpstr>Take Home Exams</vt:lpstr>
      <vt:lpstr>Collaborative testing</vt:lpstr>
      <vt:lpstr>Student portfolios</vt:lpstr>
      <vt:lpstr>Performance test</vt:lpstr>
      <vt:lpstr>Retake policies</vt:lpstr>
      <vt:lpstr>Adding the option of explanation to a multiple-choice question</vt:lpstr>
      <vt:lpstr>Replacing tests with summaries</vt:lpstr>
      <vt:lpstr>Other alternative exam formats to consider</vt:lpstr>
      <vt:lpstr>Project-based learning </vt:lpstr>
      <vt:lpstr>Experiential-learning</vt:lpstr>
      <vt:lpstr>Gamification and  Game-based learning</vt:lpstr>
      <vt:lpstr>Service-learning or  community engagement</vt:lpstr>
      <vt:lpstr>Brainstorming activity</vt:lpstr>
      <vt:lpstr>Q&amp;A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</cp:revision>
  <dcterms:created xsi:type="dcterms:W3CDTF">2020-01-06T13:39:37Z</dcterms:created>
  <dcterms:modified xsi:type="dcterms:W3CDTF">2020-01-06T17:00:05Z</dcterms:modified>
</cp:coreProperties>
</file>